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1pPr>
          </a:lstStyle>
          <a:p>
            <a:pPr lvl="0"/>
            <a:endParaRPr lang="en-US"/>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1pPr>
          </a:lstStyle>
          <a:p>
            <a:pPr lvl="0"/>
            <a:fld id="{AC69F56C-1EC9-4AE1-BA7F-B8734E7B978F}" type="datetime1">
              <a:rPr lang="en-US"/>
              <a:pPr lvl="0"/>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1pPr>
          </a:lstStyle>
          <a:p>
            <a:pPr lvl="0"/>
            <a:endParaRPr lang="en-US"/>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1pPr>
          </a:lstStyle>
          <a:p>
            <a:pPr lvl="0"/>
            <a:fld id="{0F5A5B3F-28E4-4059-A58C-B4988109383C}" type="slidenum">
              <a:rPr/>
              <a:pPr lvl="0"/>
              <a:t>‹#›</a:t>
            </a:fld>
            <a:endParaRPr lang="en-US"/>
          </a:p>
        </p:txBody>
      </p:sp>
    </p:spTree>
    <p:extLst>
      <p:ext uri="{BB962C8B-B14F-4D97-AF65-F5344CB8AC3E}">
        <p14:creationId xmlns:p14="http://schemas.microsoft.com/office/powerpoint/2010/main" val="209462691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248582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286792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335159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191697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93902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3050424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408630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311984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424495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163419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91671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579844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118665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29813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4" y="498476"/>
            <a:ext cx="3114674" cy="2335213"/>
          </a:xfrm>
        </p:spPr>
      </p:sp>
    </p:spTree>
    <p:extLst>
      <p:ext uri="{BB962C8B-B14F-4D97-AF65-F5344CB8AC3E}">
        <p14:creationId xmlns:p14="http://schemas.microsoft.com/office/powerpoint/2010/main" val="386179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2053049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4" y="498476"/>
            <a:ext cx="3114674" cy="2335213"/>
          </a:xfrm>
        </p:spPr>
      </p:sp>
    </p:spTree>
    <p:extLst>
      <p:ext uri="{BB962C8B-B14F-4D97-AF65-F5344CB8AC3E}">
        <p14:creationId xmlns:p14="http://schemas.microsoft.com/office/powerpoint/2010/main" val="769065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4" y="498476"/>
            <a:ext cx="3114674" cy="2335213"/>
          </a:xfrm>
        </p:spPr>
      </p:sp>
    </p:spTree>
    <p:extLst>
      <p:ext uri="{BB962C8B-B14F-4D97-AF65-F5344CB8AC3E}">
        <p14:creationId xmlns:p14="http://schemas.microsoft.com/office/powerpoint/2010/main" val="235944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988124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272387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230991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141714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155831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413054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351885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53474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txBox="1">
            <a:spLocks noGrp="1"/>
          </p:cNvSpPr>
          <p:nvPr>
            <p:ph type="body" sz="quarter" idx="1"/>
          </p:nvPr>
        </p:nvSpPr>
        <p:spPr>
          <a:xfrm>
            <a:off x="539496" y="2924068"/>
            <a:ext cx="5874325" cy="6219931"/>
          </a:xfrm>
        </p:spPr>
        <p:txBody>
          <a:bodyPr/>
          <a:lstStyle/>
          <a:p>
            <a:endParaRPr lang="pl-PL"/>
          </a:p>
        </p:txBody>
      </p:sp>
      <p:sp>
        <p:nvSpPr>
          <p:cNvPr id="3" name="Slide Image Placeholder 5"/>
          <p:cNvSpPr>
            <a:spLocks noGrp="1" noRot="1" noChangeAspect="1"/>
          </p:cNvSpPr>
          <p:nvPr>
            <p:ph type="sldImg"/>
          </p:nvPr>
        </p:nvSpPr>
        <p:spPr>
          <a:xfrm>
            <a:off x="554038" y="498475"/>
            <a:ext cx="3114675" cy="2335213"/>
          </a:xfrm>
        </p:spPr>
      </p:sp>
    </p:spTree>
    <p:extLst>
      <p:ext uri="{BB962C8B-B14F-4D97-AF65-F5344CB8AC3E}">
        <p14:creationId xmlns:p14="http://schemas.microsoft.com/office/powerpoint/2010/main" val="363018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pl-PL"/>
              <a:t>Kliknij, aby edytować styl</a:t>
            </a:r>
            <a:endParaRPr lang="en-US"/>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pl-PL"/>
              <a:t>Kliknij, aby edytować styl wzorca podtytułu</a:t>
            </a:r>
            <a:endParaRPr lang="en-US"/>
          </a:p>
        </p:txBody>
      </p:sp>
      <p:sp>
        <p:nvSpPr>
          <p:cNvPr id="4" name="Date Placeholder 3"/>
          <p:cNvSpPr txBox="1">
            <a:spLocks noGrp="1"/>
          </p:cNvSpPr>
          <p:nvPr>
            <p:ph type="dt" sz="half" idx="7"/>
          </p:nvPr>
        </p:nvSpPr>
        <p:spPr/>
        <p:txBody>
          <a:bodyPr/>
          <a:lstStyle>
            <a:lvl1pPr>
              <a:defRPr/>
            </a:lvl1pPr>
          </a:lstStyle>
          <a:p>
            <a:pPr lvl="0"/>
            <a:fld id="{FE918BE5-81E6-45DA-8A0B-CFE2E051C2E7}" type="datetime1">
              <a:rPr lang="en-US"/>
              <a:pPr lvl="0"/>
              <a:t>12/12/2018</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4EAEC281-6195-4355-A8AD-31CBBC4EB369}" type="slidenum">
              <a:rPr/>
              <a:pPr lvl="0"/>
              <a:t>‹#›</a:t>
            </a:fld>
            <a:endParaRPr lang="en-US"/>
          </a:p>
        </p:txBody>
      </p:sp>
    </p:spTree>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C7C7C"/>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pl-PL"/>
              <a:t>Kliknij, aby edytować styl</a:t>
            </a:r>
            <a:endParaRPr lang="en-US"/>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
                <a:cs typeface=""/>
              </a:defRPr>
            </a:lvl1pPr>
          </a:lstStyle>
          <a:p>
            <a:pPr lvl="0"/>
            <a:fld id="{D71A08C7-5674-472A-BC0E-8F27748385B1}" type="datetime1">
              <a:rPr lang="en-US"/>
              <a:pPr lvl="0"/>
              <a:t>12/12/2018</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
                <a:cs typeface=""/>
              </a:defRPr>
            </a:lvl1pPr>
          </a:lstStyle>
          <a:p>
            <a:pPr lvl="0"/>
            <a:endParaRPr lang="en-US"/>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
                <a:cs typeface=""/>
              </a:defRPr>
            </a:lvl1pPr>
          </a:lstStyle>
          <a:p>
            <a:pPr lvl="0"/>
            <a:fld id="{61E4F70E-43A2-47FB-8A17-2575821BDE20}"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ransition>
    <p:fade/>
  </p:transition>
  <p:txStyles>
    <p:titleStyle>
      <a:lvl1pPr marL="0" marR="0" lvl="0" indent="0" algn="ctr" defTabSz="914400" rtl="0" fontAlgn="auto" hangingPunct="1">
        <a:lnSpc>
          <a:spcPct val="100000"/>
        </a:lnSpc>
        <a:spcBef>
          <a:spcPts val="0"/>
        </a:spcBef>
        <a:spcAft>
          <a:spcPts val="0"/>
        </a:spcAft>
        <a:buNone/>
        <a:tabLst/>
        <a:defRPr lang="pl-PL" sz="4400" b="0" i="0" u="none" strike="noStrike" kern="1200" cap="none" spc="0" baseline="0">
          <a:solidFill>
            <a:srgbClr val="FFFFFF"/>
          </a:solidFill>
          <a:uFillTx/>
          <a:latin typeface="Calibri"/>
          <a:ea typeface=""/>
          <a:cs typeface=""/>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pl-PL" sz="3200" b="0" i="0" u="none" strike="noStrike" kern="1200" cap="none" spc="0" baseline="0">
          <a:solidFill>
            <a:srgbClr val="FFFFFF"/>
          </a:solidFill>
          <a:uFillTx/>
          <a:latin typeface="Calibri"/>
          <a:ea typeface=""/>
          <a:cs typeface=""/>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pl-PL" sz="2800" b="0" i="0" u="none" strike="noStrike" kern="1200" cap="none" spc="0" baseline="0">
          <a:solidFill>
            <a:srgbClr val="FFFFFF"/>
          </a:solidFill>
          <a:uFillTx/>
          <a:latin typeface="Calibri"/>
          <a:ea typeface=""/>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pl-PL" sz="2400" b="0" i="0" u="none" strike="noStrike" kern="1200" cap="none" spc="0" baseline="0">
          <a:solidFill>
            <a:srgbClr val="FFFFFF"/>
          </a:solidFill>
          <a:uFillTx/>
          <a:latin typeface="Calibri"/>
          <a:ea typeface=""/>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pl-PL" sz="2000" b="0" i="0" u="none" strike="noStrike" kern="1200" cap="none" spc="0" baseline="0">
          <a:solidFill>
            <a:srgbClr val="FFFFFF"/>
          </a:solidFill>
          <a:uFillTx/>
          <a:latin typeface="Calibri"/>
          <a:ea typeface=""/>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pl-PL" sz="2000" b="0" i="0" u="none" strike="noStrike" kern="1200" cap="none" spc="0" baseline="0">
          <a:solidFill>
            <a:srgbClr val="FFFFFF"/>
          </a:solidFill>
          <a:uFillTx/>
          <a:latin typeface="Calibri"/>
          <a:ea typeface=""/>
          <a:cs typeface=""/>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80000">
              <a:srgbClr val="FFFFFF"/>
            </a:gs>
            <a:gs pos="100000">
              <a:srgbClr val="C6B9D5"/>
            </a:gs>
          </a:gsLst>
          <a:lin ang="5400000"/>
        </a:gradFill>
        <a:effectLst/>
      </p:bgPr>
    </p:bg>
    <p:spTree>
      <p:nvGrpSpPr>
        <p:cNvPr id="1" name=""/>
        <p:cNvGrpSpPr/>
        <p:nvPr/>
      </p:nvGrpSpPr>
      <p:grpSpPr>
        <a:xfrm>
          <a:off x="0" y="0"/>
          <a:ext cx="0" cy="0"/>
          <a:chOff x="0" y="0"/>
          <a:chExt cx="0" cy="0"/>
        </a:xfrm>
      </p:grpSpPr>
      <p:sp>
        <p:nvSpPr>
          <p:cNvPr id="2" name="TextBox 13"/>
          <p:cNvSpPr txBox="1"/>
          <p:nvPr/>
        </p:nvSpPr>
        <p:spPr>
          <a:xfrm>
            <a:off x="723903" y="836712"/>
            <a:ext cx="297180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Podpis obrazu</a:t>
            </a:r>
          </a:p>
        </p:txBody>
      </p:sp>
      <p:sp>
        <p:nvSpPr>
          <p:cNvPr id="3" name="Snip Diagonal Corner Rectangle 10"/>
          <p:cNvSpPr/>
          <p:nvPr/>
        </p:nvSpPr>
        <p:spPr>
          <a:xfrm>
            <a:off x="723903" y="5093637"/>
            <a:ext cx="7696203" cy="1650336"/>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F6F9FC"/>
              </a:gs>
              <a:gs pos="100000">
                <a:srgbClr val="B0C6E1"/>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2000" b="1" i="0" u="none" strike="noStrike" kern="1200" cap="none" spc="0" baseline="0">
              <a:solidFill>
                <a:srgbClr val="77933C"/>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i="0" u="none" strike="noStrike" kern="1200" cap="none" spc="0" baseline="0">
                <a:solidFill>
                  <a:srgbClr val="77933C"/>
                </a:solidFill>
                <a:uFillTx/>
                <a:latin typeface="Calibri"/>
                <a:ea typeface=""/>
                <a:cs typeface=""/>
              </a:rPr>
              <a:t>STOWARZYSZENIE LOKALNA GRUPA DZIAŁANIA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i="0" u="none" strike="noStrike" kern="1200" cap="none" spc="0" baseline="0">
                <a:solidFill>
                  <a:srgbClr val="77933C"/>
                </a:solidFill>
                <a:uFillTx/>
                <a:latin typeface="Calibri"/>
                <a:ea typeface=""/>
                <a:cs typeface=""/>
              </a:rPr>
              <a:t>,,BUD-UJ RAZEM’’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pic>
        <p:nvPicPr>
          <p:cNvPr id="4" name="Obraz 1"/>
          <p:cNvPicPr>
            <a:picLocks noChangeAspect="1"/>
          </p:cNvPicPr>
          <p:nvPr/>
        </p:nvPicPr>
        <p:blipFill>
          <a:blip r:embed="rId3" cstate="print"/>
          <a:stretch>
            <a:fillRect/>
          </a:stretch>
        </p:blipFill>
        <p:spPr>
          <a:xfrm>
            <a:off x="971595" y="5429789"/>
            <a:ext cx="978023" cy="978023"/>
          </a:xfrm>
          <a:prstGeom prst="rect">
            <a:avLst/>
          </a:prstGeom>
          <a:noFill/>
          <a:ln>
            <a:noFill/>
          </a:ln>
        </p:spPr>
      </p:pic>
      <p:pic>
        <p:nvPicPr>
          <p:cNvPr id="5" name="Obraz 5"/>
          <p:cNvPicPr>
            <a:picLocks noChangeAspect="1"/>
          </p:cNvPicPr>
          <p:nvPr/>
        </p:nvPicPr>
        <p:blipFill>
          <a:blip r:embed="rId4" cstate="print"/>
          <a:stretch>
            <a:fillRect/>
          </a:stretch>
        </p:blipFill>
        <p:spPr>
          <a:xfrm>
            <a:off x="2793336" y="0"/>
            <a:ext cx="3088843" cy="498197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5">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2"/>
          <p:cNvSpPr/>
          <p:nvPr/>
        </p:nvSpPr>
        <p:spPr>
          <a:xfrm>
            <a:off x="840187" y="2964631"/>
            <a:ext cx="7513652" cy="3722815"/>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TextBox 15"/>
          <p:cNvSpPr txBox="1"/>
          <p:nvPr/>
        </p:nvSpPr>
        <p:spPr>
          <a:xfrm>
            <a:off x="891924" y="3122685"/>
            <a:ext cx="7410169" cy="313931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Opis projektu: </a:t>
            </a:r>
            <a:r>
              <a:rPr lang="pl-PL" sz="1800" b="0" i="0" u="none" strike="noStrike" kern="1200" cap="none" spc="0" baseline="0">
                <a:solidFill>
                  <a:srgbClr val="FFFFFF"/>
                </a:solidFill>
                <a:uFillTx/>
                <a:latin typeface="Calibri"/>
                <a:ea typeface=""/>
                <a:cs typeface=""/>
              </a:rPr>
              <a:t>Miejscem wydarzenia </a:t>
            </a:r>
            <a:r>
              <a:rPr lang="pl-PL" sz="1800" b="0" i="0" u="none" strike="noStrike" kern="0" cap="none" spc="0" baseline="0">
                <a:solidFill>
                  <a:srgbClr val="FFFFFF"/>
                </a:solidFill>
                <a:uFillTx/>
                <a:latin typeface="Calibri"/>
                <a:ea typeface=""/>
                <a:cs typeface=""/>
              </a:rPr>
              <a:t>był</a:t>
            </a:r>
            <a:r>
              <a:rPr lang="pl-PL" sz="1800" b="0" i="0" u="none" strike="noStrike" kern="1200" cap="none" spc="0" baseline="0">
                <a:solidFill>
                  <a:srgbClr val="FFFFFF"/>
                </a:solidFill>
                <a:uFillTx/>
                <a:latin typeface="Calibri"/>
                <a:ea typeface=""/>
                <a:cs typeface=""/>
              </a:rPr>
              <a:t> stadion gminny który znajduje się w Dobryszycach. Impreza była bezpłatna i ogólnodostępna dla wszystkich mieszkańców Gminy Dobryszyce.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Atrakcje towarzyszące to:</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przygotowanie regionalnej zalewajki oraz degustacja przez uczestników imprezy, </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dla dzieci zapewniono atrakcje w postaci: dmuchanych zjeżdżalni oraz malowania twarzy,</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 pokazy rękodzieła ludowego </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Występ Zespołu Śpiewaczego Bell Canto, który wykonał tradycyjne ludowe     pieśni  charakterystyczne dla regionu wiejskiego</a:t>
            </a:r>
          </a:p>
        </p:txBody>
      </p:sp>
      <p:sp>
        <p:nvSpPr>
          <p:cNvPr id="4"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GRANTOWY</a:t>
            </a:r>
            <a:endParaRPr lang="pl-PL" dirty="0">
              <a:solidFill>
                <a:srgbClr val="FFFFFF"/>
              </a:solidFil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5" name="Snip Diagonal Corner Rectangle 12"/>
          <p:cNvSpPr/>
          <p:nvPr/>
        </p:nvSpPr>
        <p:spPr>
          <a:xfrm>
            <a:off x="817427" y="154634"/>
            <a:ext cx="7338800" cy="152488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6" name="TextBox 14"/>
          <p:cNvSpPr txBox="1"/>
          <p:nvPr/>
        </p:nvSpPr>
        <p:spPr>
          <a:xfrm>
            <a:off x="948799" y="266218"/>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0" cap="none" spc="0" baseline="0">
                <a:solidFill>
                  <a:srgbClr val="FFFFFF"/>
                </a:solidFill>
                <a:uFillTx/>
                <a:latin typeface="Calibri"/>
                <a:ea typeface=""/>
                <a:cs typeface=""/>
              </a:rPr>
              <a:t>,,Święto Rolników Gminy Dobryszyce 2018’’ (4/2017/G)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0" i="0" u="none" strike="noStrike" kern="1200" cap="none" spc="0" baseline="0">
                <a:solidFill>
                  <a:srgbClr val="FFFFFF"/>
                </a:solidFill>
                <a:uFillTx/>
                <a:latin typeface="Calibri"/>
                <a:ea typeface=""/>
                <a:cs typeface=""/>
              </a:rPr>
              <a:t>: Stowarzyszenie Rozwoju Gminy Dobryszyce ,,Wspólne Życie’’.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10 037,00zł</a:t>
            </a:r>
            <a:endParaRPr lang="pl-PL" sz="1800" b="0" i="0" u="none" strike="noStrike" kern="1200" cap="none" spc="0" baseline="0">
              <a:solidFill>
                <a:srgbClr val="FFFFFF"/>
              </a:solidFill>
              <a:uFillTx/>
              <a:latin typeface="Calibri"/>
              <a:ea typeface=""/>
              <a:cs typeface=""/>
            </a:endParaRPr>
          </a:p>
        </p:txBody>
      </p:sp>
      <p:pic>
        <p:nvPicPr>
          <p:cNvPr id="7" name="Obraz 8"/>
          <p:cNvPicPr>
            <a:picLocks noChangeAspect="1"/>
          </p:cNvPicPr>
          <p:nvPr/>
        </p:nvPicPr>
        <p:blipFill>
          <a:blip r:embed="rId3" cstate="print"/>
          <a:stretch>
            <a:fillRect/>
          </a:stretch>
        </p:blipFill>
        <p:spPr>
          <a:xfrm>
            <a:off x="8201747" y="90626"/>
            <a:ext cx="884051" cy="884051"/>
          </a:xfrm>
          <a:prstGeom prst="rect">
            <a:avLst/>
          </a:prstGeom>
          <a:noFill/>
          <a:ln>
            <a:noFill/>
          </a:ln>
        </p:spPr>
      </p:pic>
      <p:sp>
        <p:nvSpPr>
          <p:cNvPr id="8" name="Snip Diagonal Corner Rectangle 12"/>
          <p:cNvSpPr/>
          <p:nvPr/>
        </p:nvSpPr>
        <p:spPr>
          <a:xfrm>
            <a:off x="817427" y="1883846"/>
            <a:ext cx="7338800" cy="894621"/>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9" name="TextBox 14"/>
          <p:cNvSpPr txBox="1"/>
          <p:nvPr/>
        </p:nvSpPr>
        <p:spPr>
          <a:xfrm>
            <a:off x="948799" y="1948120"/>
            <a:ext cx="7121566"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 </a:t>
            </a:r>
            <a:r>
              <a:rPr lang="pl-PL" sz="1800" b="0" i="0" u="none" strike="noStrike" kern="0" cap="none" spc="0" baseline="0">
                <a:solidFill>
                  <a:srgbClr val="FFFFFF"/>
                </a:solidFill>
                <a:uFillTx/>
                <a:latin typeface="Calibri"/>
                <a:ea typeface=""/>
                <a:cs typeface=""/>
              </a:rPr>
              <a:t>Zintegrowanie mieszkańców gminy poprzez zorganizowanie jednodniowej imprezy pt. ,,Święto Rolników Gminy Dobryszyce 2018’’.</a:t>
            </a:r>
            <a:endParaRPr lang="pl-PL" sz="1800" b="0" i="0" u="none" strike="noStrike" kern="1200" cap="none" spc="0" baseline="0">
              <a:solidFill>
                <a:srgbClr val="FFFFFF"/>
              </a:solidFill>
              <a:uFillTx/>
              <a:latin typeface="Calibri"/>
              <a:ea typeface=""/>
              <a:cs typeface=""/>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6">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pic>
        <p:nvPicPr>
          <p:cNvPr id="3" name="Obraz 1"/>
          <p:cNvPicPr>
            <a:picLocks noChangeAspect="1"/>
          </p:cNvPicPr>
          <p:nvPr/>
        </p:nvPicPr>
        <p:blipFill>
          <a:blip r:embed="rId3" cstate="print"/>
          <a:stretch>
            <a:fillRect/>
          </a:stretch>
        </p:blipFill>
        <p:spPr>
          <a:xfrm>
            <a:off x="844356" y="535554"/>
            <a:ext cx="3912059" cy="2368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Obraz 12"/>
          <p:cNvPicPr>
            <a:picLocks noChangeAspect="1"/>
          </p:cNvPicPr>
          <p:nvPr/>
        </p:nvPicPr>
        <p:blipFill>
          <a:blip r:embed="rId4" cstate="print"/>
          <a:stretch>
            <a:fillRect/>
          </a:stretch>
        </p:blipFill>
        <p:spPr>
          <a:xfrm>
            <a:off x="5096856" y="3717932"/>
            <a:ext cx="3835057" cy="2380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Obraz 12"/>
          <p:cNvPicPr>
            <a:picLocks noChangeAspect="1"/>
          </p:cNvPicPr>
          <p:nvPr/>
        </p:nvPicPr>
        <p:blipFill>
          <a:blip r:embed="rId5" cstate="print"/>
          <a:stretch>
            <a:fillRect/>
          </a:stretch>
        </p:blipFill>
        <p:spPr>
          <a:xfrm>
            <a:off x="844356" y="3717932"/>
            <a:ext cx="3921706" cy="2380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13"/>
          <p:cNvPicPr>
            <a:picLocks noChangeAspect="1"/>
          </p:cNvPicPr>
          <p:nvPr/>
        </p:nvPicPr>
        <p:blipFill>
          <a:blip r:embed="rId6" cstate="print"/>
          <a:stretch>
            <a:fillRect/>
          </a:stretch>
        </p:blipFill>
        <p:spPr>
          <a:xfrm>
            <a:off x="5076056" y="548680"/>
            <a:ext cx="3780001" cy="2368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11"/>
          <p:cNvPicPr>
            <a:picLocks noChangeAspect="1"/>
          </p:cNvPicPr>
          <p:nvPr/>
        </p:nvPicPr>
        <p:blipFill>
          <a:blip r:embed="rId7" cstate="print"/>
          <a:stretch>
            <a:fillRect/>
          </a:stretch>
        </p:blipFill>
        <p:spPr>
          <a:xfrm rot="16200004">
            <a:off x="139510" y="180713"/>
            <a:ext cx="476676" cy="47667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7">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2"/>
          <p:cNvSpPr/>
          <p:nvPr/>
        </p:nvSpPr>
        <p:spPr>
          <a:xfrm>
            <a:off x="823106" y="2492334"/>
            <a:ext cx="7221538" cy="1358341"/>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4" name="Snip Diagonal Corner Rectangle 12"/>
          <p:cNvSpPr/>
          <p:nvPr/>
        </p:nvSpPr>
        <p:spPr>
          <a:xfrm>
            <a:off x="805778" y="174750"/>
            <a:ext cx="7137221" cy="207598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5" name="TextBox 14"/>
          <p:cNvSpPr txBox="1"/>
          <p:nvPr/>
        </p:nvSpPr>
        <p:spPr>
          <a:xfrm>
            <a:off x="863586" y="282577"/>
            <a:ext cx="7121566" cy="175432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1200" cap="none" spc="0" baseline="0">
                <a:solidFill>
                  <a:srgbClr val="FFFFFF"/>
                </a:solidFill>
                <a:uFillTx/>
                <a:latin typeface="Calibri"/>
                <a:ea typeface=""/>
                <a:cs typeface=""/>
              </a:rPr>
              <a:t>"Promocja walorów przyrodniczych i kulturowych obszaru LGD BUD-UJ RAZEM poprzez organizację pikniku rowerowego’’. (8/4/2017/G)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0" cap="none" spc="0" baseline="0">
              <a:solidFill>
                <a:srgbClr val="FFFFFF"/>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Klub Rowerowy -  Tandem.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5 150,00 zł.</a:t>
            </a:r>
          </a:p>
        </p:txBody>
      </p:sp>
      <p:pic>
        <p:nvPicPr>
          <p:cNvPr id="6" name="Obraz 8"/>
          <p:cNvPicPr>
            <a:picLocks noChangeAspect="1"/>
          </p:cNvPicPr>
          <p:nvPr/>
        </p:nvPicPr>
        <p:blipFill>
          <a:blip r:embed="rId3" cstate="print"/>
          <a:stretch>
            <a:fillRect/>
          </a:stretch>
        </p:blipFill>
        <p:spPr>
          <a:xfrm>
            <a:off x="8027316" y="120572"/>
            <a:ext cx="1039169" cy="1039169"/>
          </a:xfrm>
          <a:prstGeom prst="rect">
            <a:avLst/>
          </a:prstGeom>
          <a:noFill/>
          <a:ln>
            <a:noFill/>
          </a:ln>
        </p:spPr>
      </p:pic>
      <p:sp>
        <p:nvSpPr>
          <p:cNvPr id="7" name="TextBox 14"/>
          <p:cNvSpPr txBox="1"/>
          <p:nvPr/>
        </p:nvSpPr>
        <p:spPr>
          <a:xfrm>
            <a:off x="805778" y="2578132"/>
            <a:ext cx="7121566"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p:txBody>
      </p:sp>
      <p:sp>
        <p:nvSpPr>
          <p:cNvPr id="8" name="TextBox 14"/>
          <p:cNvSpPr txBox="1"/>
          <p:nvPr/>
        </p:nvSpPr>
        <p:spPr>
          <a:xfrm>
            <a:off x="963558" y="2624071"/>
            <a:ext cx="7121566" cy="9233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 </a:t>
            </a:r>
            <a:r>
              <a:rPr lang="pl-PL" sz="1800" b="0" i="0" u="none" strike="noStrike" kern="1200" cap="none" spc="0" baseline="0">
                <a:solidFill>
                  <a:srgbClr val="FFFFFF"/>
                </a:solidFill>
                <a:uFillTx/>
                <a:latin typeface="Calibri"/>
                <a:ea typeface=""/>
                <a:cs typeface=""/>
              </a:rPr>
              <a:t>Zapoznanie mieszkańców Gminy Gorzkowice z dziedzictwem kulturowym i historycznym obszaru LGD BUD-UJ RAZEM oraz promocja jego walorów przyrodniczych</a:t>
            </a:r>
            <a:r>
              <a:rPr lang="pl-PL" sz="1800" b="0" i="0" u="none" strike="noStrike" kern="0" cap="none" spc="0" baseline="0">
                <a:solidFill>
                  <a:srgbClr val="000000"/>
                </a:solidFill>
                <a:uFillTx/>
                <a:latin typeface="Calibri"/>
                <a:ea typeface=""/>
                <a:cs typeface=""/>
              </a:rPr>
              <a:t>.</a:t>
            </a:r>
            <a:endParaRPr lang="pl-PL" sz="1800" b="0" i="0" u="none" strike="noStrike" kern="1200" cap="none" spc="0" baseline="0">
              <a:solidFill>
                <a:srgbClr val="FFFFFF"/>
              </a:solidFill>
              <a:uFillTx/>
              <a:latin typeface="Calibri"/>
              <a:ea typeface=""/>
              <a:cs typeface=""/>
            </a:endParaRPr>
          </a:p>
        </p:txBody>
      </p:sp>
      <p:sp>
        <p:nvSpPr>
          <p:cNvPr id="9" name="Snip Diagonal Corner Rectangle 12"/>
          <p:cNvSpPr/>
          <p:nvPr/>
        </p:nvSpPr>
        <p:spPr>
          <a:xfrm>
            <a:off x="805778" y="4039151"/>
            <a:ext cx="7221538" cy="2482541"/>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10" name="TextBox 14"/>
          <p:cNvSpPr txBox="1"/>
          <p:nvPr/>
        </p:nvSpPr>
        <p:spPr>
          <a:xfrm>
            <a:off x="963558" y="4214149"/>
            <a:ext cx="7121566" cy="203132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Opis operacji:</a:t>
            </a:r>
            <a:r>
              <a:rPr lang="pl-PL" sz="1800" b="0" i="0" u="none" strike="noStrike" kern="0" cap="none" spc="0" baseline="0">
                <a:solidFill>
                  <a:srgbClr val="000000"/>
                </a:solidFill>
                <a:uFillTx/>
                <a:latin typeface="Calibri"/>
                <a:ea typeface=""/>
                <a:cs typeface=""/>
              </a:rPr>
              <a:t> </a:t>
            </a:r>
            <a:r>
              <a:rPr lang="pl-PL" sz="1800" b="0" i="0" u="none" strike="noStrike" kern="0" cap="none" spc="0" baseline="0">
                <a:solidFill>
                  <a:srgbClr val="FFFFFF"/>
                </a:solidFill>
                <a:uFillTx/>
                <a:latin typeface="Calibri"/>
                <a:ea typeface=""/>
                <a:cs typeface=""/>
              </a:rPr>
              <a:t>Zadanie polegało na organizacji trzydniowego pikniku rowerowego, którego celem było zapoznanie 25 uczestników, mieszkańców Gminy Gorzkowice z dziedzictwem kulturowym obszaru LGD BUD-UJ RAZEM, oraz promocją jego walorów przyrodniczych.</a:t>
            </a:r>
            <a:r>
              <a:rPr lang="pl-PL" sz="1800" b="0" i="0" u="none" strike="noStrike" kern="0" cap="none" spc="0" baseline="0">
                <a:solidFill>
                  <a:srgbClr val="000000"/>
                </a:solidFill>
                <a:uFillTx/>
                <a:latin typeface="Calibri"/>
                <a:ea typeface=""/>
                <a:cs typeface=""/>
              </a:rPr>
              <a:t> </a:t>
            </a:r>
            <a:r>
              <a:rPr lang="pl-PL" sz="1800" b="0" i="0" u="none" strike="noStrike" kern="0" cap="none" spc="0" baseline="0">
                <a:solidFill>
                  <a:srgbClr val="FFFFFF"/>
                </a:solidFill>
                <a:uFillTx/>
                <a:latin typeface="Calibri"/>
                <a:ea typeface=""/>
                <a:cs typeface=""/>
              </a:rPr>
              <a:t>Zadanie zostało zrealizowane w gminie Gorzkowicach, Łęki Szlacheckie, Rozprza, Moszczenica, Czarnocin i Ujazd.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8">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MAŁE PROJEKTY</a:t>
            </a:r>
          </a:p>
        </p:txBody>
      </p:sp>
      <p:pic>
        <p:nvPicPr>
          <p:cNvPr id="3" name="Obraz 4"/>
          <p:cNvPicPr>
            <a:picLocks noChangeAspect="1"/>
          </p:cNvPicPr>
          <p:nvPr/>
        </p:nvPicPr>
        <p:blipFill>
          <a:blip r:embed="rId3" cstate="print"/>
          <a:stretch>
            <a:fillRect/>
          </a:stretch>
        </p:blipFill>
        <p:spPr>
          <a:xfrm>
            <a:off x="1050874" y="3756099"/>
            <a:ext cx="3420121" cy="2565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Obraz 5"/>
          <p:cNvPicPr>
            <a:picLocks noChangeAspect="1"/>
          </p:cNvPicPr>
          <p:nvPr/>
        </p:nvPicPr>
        <p:blipFill>
          <a:blip r:embed="rId4" cstate="print"/>
          <a:stretch>
            <a:fillRect/>
          </a:stretch>
        </p:blipFill>
        <p:spPr>
          <a:xfrm>
            <a:off x="5249332" y="376988"/>
            <a:ext cx="3500670" cy="2625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7"/>
          <p:cNvPicPr>
            <a:picLocks noChangeAspect="1"/>
          </p:cNvPicPr>
          <p:nvPr/>
        </p:nvPicPr>
        <p:blipFill>
          <a:blip r:embed="rId5" cstate="print"/>
          <a:stretch>
            <a:fillRect/>
          </a:stretch>
        </p:blipFill>
        <p:spPr>
          <a:xfrm>
            <a:off x="1103059" y="441874"/>
            <a:ext cx="3315751" cy="2495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8"/>
          <p:cNvPicPr>
            <a:picLocks noChangeAspect="1"/>
          </p:cNvPicPr>
          <p:nvPr/>
        </p:nvPicPr>
        <p:blipFill>
          <a:blip r:embed="rId6" cstate="print"/>
          <a:stretch>
            <a:fillRect/>
          </a:stretch>
        </p:blipFill>
        <p:spPr>
          <a:xfrm>
            <a:off x="5251033" y="3660562"/>
            <a:ext cx="3498969" cy="2565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8"/>
          <p:cNvPicPr>
            <a:picLocks noChangeAspect="1"/>
          </p:cNvPicPr>
          <p:nvPr/>
        </p:nvPicPr>
        <p:blipFill>
          <a:blip r:embed="rId7" cstate="print"/>
          <a:stretch>
            <a:fillRect/>
          </a:stretch>
        </p:blipFill>
        <p:spPr>
          <a:xfrm rot="16200004">
            <a:off x="186665" y="327538"/>
            <a:ext cx="397764" cy="39776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9">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2"/>
          <p:cNvSpPr/>
          <p:nvPr/>
        </p:nvSpPr>
        <p:spPr>
          <a:xfrm>
            <a:off x="749771" y="3882322"/>
            <a:ext cx="7150854" cy="2659157"/>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TextBox 15"/>
          <p:cNvSpPr txBox="1"/>
          <p:nvPr/>
        </p:nvSpPr>
        <p:spPr>
          <a:xfrm>
            <a:off x="764840" y="4022537"/>
            <a:ext cx="6768717" cy="175432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Opis operacji: </a:t>
            </a:r>
            <a:r>
              <a:rPr lang="pl-PL" sz="1800" b="0" i="0" u="none" strike="noStrike" kern="1200" cap="none" spc="0" baseline="0">
                <a:solidFill>
                  <a:srgbClr val="FFFFFF"/>
                </a:solidFill>
                <a:uFillTx/>
                <a:latin typeface="Calibri"/>
                <a:ea typeface=""/>
                <a:cs typeface=""/>
              </a:rPr>
              <a:t>W czasie imprezy jej uczestnicy  mogli skorzystać z bezpłatnej degustacji potraw regionalnych - kugla i zalewajki radomszczańskiej, podziwiać wyroby rękodzielnicze prezentowane przez inne Stowarzyszenia na stoiskach wystawienniczych. Całość poprowadził profesjonalny konferansjer, a przerwy między występami wypełniły liczne konkursy rodzinne </a:t>
            </a:r>
            <a:r>
              <a:rPr lang="pl-PL" sz="1800" b="0" i="0" u="none" strike="noStrike" kern="0" cap="none" spc="0" baseline="0">
                <a:solidFill>
                  <a:srgbClr val="FFFFFF"/>
                </a:solidFill>
                <a:uFillTx/>
                <a:latin typeface="Calibri"/>
                <a:ea typeface=""/>
                <a:cs typeface=""/>
              </a:rPr>
              <a:t>.</a:t>
            </a:r>
            <a:r>
              <a:rPr lang="pl-PL" sz="1800" b="0" i="0" u="none" strike="noStrike" kern="1200" cap="none" spc="0" baseline="0">
                <a:solidFill>
                  <a:srgbClr val="FFFFFF"/>
                </a:solidFill>
                <a:uFillTx/>
                <a:latin typeface="Calibri"/>
                <a:ea typeface=""/>
                <a:cs typeface=""/>
              </a:rPr>
              <a:t> </a:t>
            </a:r>
          </a:p>
        </p:txBody>
      </p:sp>
      <p:sp>
        <p:nvSpPr>
          <p:cNvPr id="4"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5" name="Snip Diagonal Corner Rectangle 12"/>
          <p:cNvSpPr/>
          <p:nvPr/>
        </p:nvSpPr>
        <p:spPr>
          <a:xfrm>
            <a:off x="764840" y="120572"/>
            <a:ext cx="7150854" cy="1762816"/>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6" name="TextBox 14"/>
          <p:cNvSpPr txBox="1"/>
          <p:nvPr/>
        </p:nvSpPr>
        <p:spPr>
          <a:xfrm>
            <a:off x="897629" y="226853"/>
            <a:ext cx="6827001" cy="1477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1200" cap="none" spc="0" baseline="0">
                <a:solidFill>
                  <a:srgbClr val="FFFFFF"/>
                </a:solidFill>
                <a:uFillTx/>
                <a:latin typeface="Calibri"/>
                <a:ea typeface=""/>
                <a:cs typeface=""/>
              </a:rPr>
              <a:t>Organizacja przedstawienia plenerowego pod nazwą "Festyn rodzinny promujący kulturę ludową i potrawy regionalne". (7/4/2018/G)</a:t>
            </a:r>
            <a:endParaRPr lang="pl-PL" sz="1800" b="1" i="0" u="none" strike="noStrike" kern="0" cap="none" spc="0" baseline="0">
              <a:solidFill>
                <a:srgbClr val="FFFFFF"/>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Stowarzyszenie "Działajmy Razem„ w Chełmie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30 000,00</a:t>
            </a:r>
          </a:p>
        </p:txBody>
      </p:sp>
      <p:pic>
        <p:nvPicPr>
          <p:cNvPr id="7" name="Obraz 8"/>
          <p:cNvPicPr>
            <a:picLocks noChangeAspect="1"/>
          </p:cNvPicPr>
          <p:nvPr/>
        </p:nvPicPr>
        <p:blipFill>
          <a:blip r:embed="rId3" cstate="print"/>
          <a:stretch>
            <a:fillRect/>
          </a:stretch>
        </p:blipFill>
        <p:spPr>
          <a:xfrm>
            <a:off x="8027316" y="120572"/>
            <a:ext cx="1039169" cy="1039169"/>
          </a:xfrm>
          <a:prstGeom prst="rect">
            <a:avLst/>
          </a:prstGeom>
          <a:noFill/>
          <a:ln>
            <a:noFill/>
          </a:ln>
        </p:spPr>
      </p:pic>
      <p:sp>
        <p:nvSpPr>
          <p:cNvPr id="8" name="Snip Diagonal Corner Rectangle 12"/>
          <p:cNvSpPr/>
          <p:nvPr/>
        </p:nvSpPr>
        <p:spPr>
          <a:xfrm>
            <a:off x="735698" y="2017120"/>
            <a:ext cx="7150854" cy="1762816"/>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9" name="TextBox 14"/>
          <p:cNvSpPr txBox="1"/>
          <p:nvPr/>
        </p:nvSpPr>
        <p:spPr>
          <a:xfrm>
            <a:off x="764840" y="2119506"/>
            <a:ext cx="6827001"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Cel projektu: </a:t>
            </a:r>
            <a:r>
              <a:rPr lang="pl-PL" sz="1800" b="0" i="0" u="none" strike="noStrike" kern="0" cap="none" spc="0" baseline="0">
                <a:solidFill>
                  <a:srgbClr val="FFFFFF"/>
                </a:solidFill>
                <a:uFillTx/>
                <a:latin typeface="Calibri"/>
                <a:ea typeface=""/>
                <a:cs typeface=""/>
              </a:rPr>
              <a:t>Kultywowanie tradycji ludowych oraz promocja obszaru LGD „BUD-UJ RAZEM” poprzez organizację przedstawienia plenerowego pod nazwą "Festyn rodzinny promujący kulturę ludową i potrawy regionalne". </a:t>
            </a:r>
            <a:endParaRPr lang="pl-PL" sz="1800" b="0" i="0" u="none" strike="noStrike" kern="1200" cap="none" spc="0" baseline="0">
              <a:solidFill>
                <a:srgbClr val="FFFFFF"/>
              </a:solidFill>
              <a:uFillTx/>
              <a:latin typeface="Calibri"/>
              <a:ea typeface=""/>
              <a:cs typeface=""/>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0">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pic>
        <p:nvPicPr>
          <p:cNvPr id="3" name="Obraz 7"/>
          <p:cNvPicPr>
            <a:picLocks noChangeAspect="1"/>
          </p:cNvPicPr>
          <p:nvPr/>
        </p:nvPicPr>
        <p:blipFill>
          <a:blip r:embed="rId3" cstate="print"/>
          <a:stretch>
            <a:fillRect/>
          </a:stretch>
        </p:blipFill>
        <p:spPr>
          <a:xfrm>
            <a:off x="5074435" y="3620329"/>
            <a:ext cx="3779233" cy="2628433"/>
          </a:xfrm>
          <a:prstGeom prst="roundRect">
            <a:avLst>
              <a:gd name="adj" fmla="val 16667"/>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Obraz 8"/>
          <p:cNvPicPr>
            <a:picLocks noChangeAspect="1"/>
          </p:cNvPicPr>
          <p:nvPr/>
        </p:nvPicPr>
        <p:blipFill>
          <a:blip r:embed="rId4" cstate="print"/>
          <a:stretch>
            <a:fillRect/>
          </a:stretch>
        </p:blipFill>
        <p:spPr>
          <a:xfrm>
            <a:off x="827584" y="3573016"/>
            <a:ext cx="3779233" cy="2628433"/>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Obraz 11"/>
          <p:cNvPicPr>
            <a:picLocks noChangeAspect="1"/>
          </p:cNvPicPr>
          <p:nvPr/>
        </p:nvPicPr>
        <p:blipFill>
          <a:blip r:embed="rId5" cstate="print"/>
          <a:stretch>
            <a:fillRect/>
          </a:stretch>
        </p:blipFill>
        <p:spPr>
          <a:xfrm>
            <a:off x="836630" y="346603"/>
            <a:ext cx="3779233" cy="252283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Obraz 12"/>
          <p:cNvPicPr>
            <a:picLocks noChangeAspect="1"/>
          </p:cNvPicPr>
          <p:nvPr/>
        </p:nvPicPr>
        <p:blipFill>
          <a:blip r:embed="rId6" cstate="print"/>
          <a:stretch>
            <a:fillRect/>
          </a:stretch>
        </p:blipFill>
        <p:spPr>
          <a:xfrm>
            <a:off x="5040373" y="402290"/>
            <a:ext cx="3813294" cy="2486500"/>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Obraz 10"/>
          <p:cNvPicPr>
            <a:picLocks noChangeAspect="1"/>
          </p:cNvPicPr>
          <p:nvPr/>
        </p:nvPicPr>
        <p:blipFill>
          <a:blip r:embed="rId7" cstate="print"/>
          <a:stretch>
            <a:fillRect/>
          </a:stretch>
        </p:blipFill>
        <p:spPr>
          <a:xfrm rot="16200004">
            <a:off x="162160" y="312797"/>
            <a:ext cx="446775" cy="44677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1">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2"/>
          <p:cNvSpPr/>
          <p:nvPr/>
        </p:nvSpPr>
        <p:spPr>
          <a:xfrm>
            <a:off x="782461" y="3679161"/>
            <a:ext cx="7105939" cy="290888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TextBox 15"/>
          <p:cNvSpPr txBox="1"/>
          <p:nvPr/>
        </p:nvSpPr>
        <p:spPr>
          <a:xfrm>
            <a:off x="951396" y="3872849"/>
            <a:ext cx="6901223" cy="23083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Opis operacji: </a:t>
            </a:r>
            <a:r>
              <a:rPr lang="pl-PL" sz="1800" b="0" i="0" u="none" strike="noStrike" kern="1200" cap="none" spc="0" baseline="0">
                <a:solidFill>
                  <a:srgbClr val="FFFFFF"/>
                </a:solidFill>
                <a:uFillTx/>
                <a:latin typeface="Calibri"/>
                <a:ea typeface=""/>
                <a:cs typeface=""/>
              </a:rPr>
              <a:t>Spływ odbył się 4 sierpnia na trasie Majkowice - Trzy Morgi (teren gminy Ręczno). Udział w projekcie </a:t>
            </a:r>
            <a:r>
              <a:rPr lang="pl-PL" sz="1800" b="0" i="0" u="none" strike="noStrike" kern="0" cap="none" spc="0" baseline="0">
                <a:solidFill>
                  <a:srgbClr val="FFFFFF"/>
                </a:solidFill>
                <a:uFillTx/>
                <a:latin typeface="Calibri"/>
                <a:ea typeface=""/>
                <a:cs typeface=""/>
              </a:rPr>
              <a:t>był </a:t>
            </a:r>
            <a:r>
              <a:rPr lang="pl-PL" sz="1800" b="0" i="0" u="none" strike="noStrike" kern="1200" cap="none" spc="0" baseline="0">
                <a:solidFill>
                  <a:srgbClr val="FFFFFF"/>
                </a:solidFill>
                <a:uFillTx/>
                <a:latin typeface="Calibri"/>
                <a:ea typeface=""/>
                <a:cs typeface=""/>
              </a:rPr>
              <a:t>otwarty i bezpłatny. Organizatorzy zapewnili uczestnikom spływu:- kajaki,- transport,- posiłek,- ratownika,</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oprawę muzyczną,- koszulki dla uczestników,- nagrodę za sprzątanie rzeki. Pomysł realizacji zadania </a:t>
            </a:r>
            <a:r>
              <a:rPr lang="pl-PL" sz="1800" b="0" i="0" u="none" strike="noStrike" kern="0" cap="none" spc="0" baseline="0">
                <a:solidFill>
                  <a:srgbClr val="FFFFFF"/>
                </a:solidFill>
                <a:uFillTx/>
                <a:latin typeface="Calibri"/>
                <a:ea typeface=""/>
                <a:cs typeface=""/>
              </a:rPr>
              <a:t>był </a:t>
            </a:r>
            <a:r>
              <a:rPr lang="pl-PL" sz="1800" b="0" i="0" u="none" strike="noStrike" kern="1200" cap="none" spc="0" baseline="0">
                <a:solidFill>
                  <a:srgbClr val="FFFFFF"/>
                </a:solidFill>
                <a:uFillTx/>
                <a:latin typeface="Calibri"/>
                <a:ea typeface=""/>
                <a:cs typeface=""/>
              </a:rPr>
              <a:t>inicjatywą oddolną mieszkańców, którzy zgłaszali problem zanieczyszczenia rzeki przez osoby uprawiające turystykę kajakową.</a:t>
            </a:r>
          </a:p>
        </p:txBody>
      </p:sp>
      <p:sp>
        <p:nvSpPr>
          <p:cNvPr id="4"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5" name="Snip Diagonal Corner Rectangle 12"/>
          <p:cNvSpPr/>
          <p:nvPr/>
        </p:nvSpPr>
        <p:spPr>
          <a:xfrm>
            <a:off x="782461" y="167563"/>
            <a:ext cx="7105939" cy="1879594"/>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6" name="TextBox 14"/>
          <p:cNvSpPr txBox="1"/>
          <p:nvPr/>
        </p:nvSpPr>
        <p:spPr>
          <a:xfrm>
            <a:off x="905749" y="354083"/>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1200" cap="none" spc="0" baseline="0">
                <a:solidFill>
                  <a:srgbClr val="FFFFFF"/>
                </a:solidFill>
                <a:uFillTx/>
                <a:latin typeface="Calibri"/>
                <a:ea typeface=""/>
                <a:cs typeface=""/>
              </a:rPr>
              <a:t>Kajakiem przez LGD BUD-Uj Razem (9.4.2017.G)</a:t>
            </a:r>
            <a:endParaRPr lang="pl-PL" sz="1800" b="0" i="0" u="none" strike="noStrike" kern="0" cap="none" spc="0" baseline="0">
              <a:solidFill>
                <a:srgbClr val="FFFFFF"/>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Stowarzyszenie na rzecz rozwoju regionu piotrkowskiego Euroaktywni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6 355,00 zł</a:t>
            </a:r>
          </a:p>
        </p:txBody>
      </p:sp>
      <p:pic>
        <p:nvPicPr>
          <p:cNvPr id="7" name="Obraz 7"/>
          <p:cNvPicPr>
            <a:picLocks noChangeAspect="1"/>
          </p:cNvPicPr>
          <p:nvPr/>
        </p:nvPicPr>
        <p:blipFill>
          <a:blip r:embed="rId3" cstate="print"/>
          <a:stretch>
            <a:fillRect/>
          </a:stretch>
        </p:blipFill>
        <p:spPr>
          <a:xfrm>
            <a:off x="8027316" y="120572"/>
            <a:ext cx="1039169" cy="1039169"/>
          </a:xfrm>
          <a:prstGeom prst="rect">
            <a:avLst/>
          </a:prstGeom>
          <a:noFill/>
          <a:ln>
            <a:noFill/>
          </a:ln>
        </p:spPr>
      </p:pic>
      <p:sp>
        <p:nvSpPr>
          <p:cNvPr id="8" name="Snip Diagonal Corner Rectangle 12"/>
          <p:cNvSpPr/>
          <p:nvPr/>
        </p:nvSpPr>
        <p:spPr>
          <a:xfrm>
            <a:off x="793351" y="2134310"/>
            <a:ext cx="7105939" cy="1421315"/>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9" name="TextBox 14"/>
          <p:cNvSpPr txBox="1"/>
          <p:nvPr/>
        </p:nvSpPr>
        <p:spPr>
          <a:xfrm>
            <a:off x="951396" y="2306574"/>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 </a:t>
            </a:r>
            <a:r>
              <a:rPr lang="pl-PL" sz="1800" b="0" i="0" u="none" strike="noStrike" kern="0" cap="none" spc="0" baseline="0">
                <a:solidFill>
                  <a:srgbClr val="FFFFFF"/>
                </a:solidFill>
                <a:uFillTx/>
                <a:latin typeface="Calibri"/>
                <a:ea typeface=""/>
                <a:cs typeface=""/>
              </a:rPr>
              <a:t>Promocja i zachowanie dziedzictwa przyrodniczego obszaru LGD BUD-UJ RAZEM poprzez organizację 1 imprezy promującej walory przyrodnicze terenu LGD położonego nad rzeką Pilica.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2">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pic>
        <p:nvPicPr>
          <p:cNvPr id="3" name="Obraz 8"/>
          <p:cNvPicPr>
            <a:picLocks noChangeAspect="1"/>
          </p:cNvPicPr>
          <p:nvPr/>
        </p:nvPicPr>
        <p:blipFill>
          <a:blip r:embed="rId3" cstate="print"/>
          <a:stretch>
            <a:fillRect/>
          </a:stretch>
        </p:blipFill>
        <p:spPr>
          <a:xfrm>
            <a:off x="4802529" y="3726189"/>
            <a:ext cx="3604381" cy="2703277"/>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4" name="Obraz 9"/>
          <p:cNvPicPr>
            <a:picLocks noChangeAspect="1"/>
          </p:cNvPicPr>
          <p:nvPr/>
        </p:nvPicPr>
        <p:blipFill>
          <a:blip r:embed="rId4" cstate="print"/>
          <a:stretch>
            <a:fillRect/>
          </a:stretch>
        </p:blipFill>
        <p:spPr>
          <a:xfrm>
            <a:off x="1043608" y="3717032"/>
            <a:ext cx="3497104" cy="2703277"/>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5" name="Obraz 12"/>
          <p:cNvPicPr>
            <a:picLocks noChangeAspect="1"/>
          </p:cNvPicPr>
          <p:nvPr/>
        </p:nvPicPr>
        <p:blipFill>
          <a:blip r:embed="rId5" cstate="print"/>
          <a:stretch>
            <a:fillRect/>
          </a:stretch>
        </p:blipFill>
        <p:spPr>
          <a:xfrm>
            <a:off x="4896721" y="467093"/>
            <a:ext cx="3510198" cy="2632649"/>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6" name="Obraz 16"/>
          <p:cNvPicPr>
            <a:picLocks noChangeAspect="1"/>
          </p:cNvPicPr>
          <p:nvPr/>
        </p:nvPicPr>
        <p:blipFill>
          <a:blip r:embed="rId6" cstate="print"/>
          <a:stretch>
            <a:fillRect/>
          </a:stretch>
        </p:blipFill>
        <p:spPr>
          <a:xfrm>
            <a:off x="985384" y="467093"/>
            <a:ext cx="3445239" cy="2583929"/>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7" name="Obraz 10"/>
          <p:cNvPicPr>
            <a:picLocks noChangeAspect="1"/>
          </p:cNvPicPr>
          <p:nvPr/>
        </p:nvPicPr>
        <p:blipFill>
          <a:blip r:embed="rId7" cstate="print"/>
          <a:stretch>
            <a:fillRect/>
          </a:stretch>
        </p:blipFill>
        <p:spPr>
          <a:xfrm rot="16200004">
            <a:off x="183950" y="265495"/>
            <a:ext cx="403195" cy="40319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3">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dirty="0">
                <a:solidFill>
                  <a:srgbClr val="FFFFFF"/>
                </a:solidFill>
                <a:uFillTx/>
                <a:latin typeface="Calibri"/>
                <a:ea typeface=""/>
                <a:cs typeface=""/>
              </a:rPr>
              <a:t>DUŻE</a:t>
            </a:r>
            <a:r>
              <a:rPr lang="pl-PL" sz="1800" b="0" i="0" u="none" strike="noStrike" kern="1200" cap="none" spc="0" baseline="0" dirty="0">
                <a:solidFill>
                  <a:srgbClr val="FFFFFF"/>
                </a:solidFill>
                <a:uFillTx/>
                <a:latin typeface="Calibri"/>
                <a:ea typeface=""/>
                <a:cs typeface=""/>
              </a:rPr>
              <a:t> PROJEKTY</a:t>
            </a:r>
          </a:p>
        </p:txBody>
      </p:sp>
      <p:sp>
        <p:nvSpPr>
          <p:cNvPr id="3" name="Snip Diagonal Corner Rectangle 12"/>
          <p:cNvSpPr/>
          <p:nvPr/>
        </p:nvSpPr>
        <p:spPr>
          <a:xfrm>
            <a:off x="817866" y="162315"/>
            <a:ext cx="7056918" cy="1916125"/>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4" name="Snip Diagonal Corner Rectangle 12"/>
          <p:cNvSpPr/>
          <p:nvPr/>
        </p:nvSpPr>
        <p:spPr>
          <a:xfrm>
            <a:off x="817857" y="2391046"/>
            <a:ext cx="7056918" cy="140373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5" name="TextBox 14"/>
          <p:cNvSpPr txBox="1"/>
          <p:nvPr/>
        </p:nvSpPr>
        <p:spPr>
          <a:xfrm>
            <a:off x="905749" y="416024"/>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a:solidFill>
                  <a:srgbClr val="FFFFFF"/>
                </a:solidFill>
                <a:uFillTx/>
                <a:latin typeface="Calibri"/>
                <a:ea typeface=""/>
                <a:cs typeface=""/>
              </a:rPr>
              <a:t>Projekt: </a:t>
            </a:r>
            <a:r>
              <a:rPr lang="pl-PL" sz="1800" b="0" i="0" u="none" strike="noStrike" kern="0" cap="none" spc="0" baseline="0" dirty="0">
                <a:solidFill>
                  <a:srgbClr val="FFFFFF"/>
                </a:solidFill>
                <a:uFillTx/>
                <a:latin typeface="Calibri"/>
                <a:ea typeface=""/>
                <a:cs typeface=""/>
              </a:rPr>
              <a:t>Podjęcie działalności gospodarczej poprzez zakup technologii myjni samochodowej</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err="1">
                <a:solidFill>
                  <a:srgbClr val="FFFFFF"/>
                </a:solidFill>
                <a:uFillTx/>
                <a:latin typeface="Calibri"/>
                <a:ea typeface=""/>
                <a:cs typeface=""/>
              </a:rPr>
              <a:t>Grantobiorca</a:t>
            </a:r>
            <a:r>
              <a:rPr lang="pl-PL" sz="1800" b="1" i="0" u="none" strike="noStrike" kern="1200" cap="none" spc="0" baseline="0" dirty="0">
                <a:solidFill>
                  <a:srgbClr val="FFFFFF"/>
                </a:solidFill>
                <a:uFillTx/>
                <a:latin typeface="Calibri"/>
                <a:ea typeface=""/>
                <a:cs typeface=""/>
              </a:rPr>
              <a:t>: </a:t>
            </a:r>
            <a:r>
              <a:rPr lang="pl-PL" sz="1800" b="0" i="0" u="none" strike="noStrike" kern="1200" cap="none" spc="0" baseline="0" dirty="0">
                <a:solidFill>
                  <a:srgbClr val="FFFFFF"/>
                </a:solidFill>
                <a:uFillTx/>
                <a:latin typeface="Calibri"/>
                <a:ea typeface=""/>
                <a:cs typeface=""/>
              </a:rPr>
              <a:t>Michał Bojdo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a:solidFill>
                  <a:srgbClr val="FFFFFF"/>
                </a:solidFill>
                <a:uFillTx/>
                <a:latin typeface="Calibri"/>
                <a:ea typeface=""/>
                <a:cs typeface=""/>
              </a:rPr>
              <a:t>Dofinansowanie</a:t>
            </a:r>
            <a:r>
              <a:rPr lang="pl-PL" sz="1800" b="0" i="0" u="none" strike="noStrike" kern="0" cap="none" spc="0" baseline="0" dirty="0" smtClean="0">
                <a:solidFill>
                  <a:srgbClr val="FFFFFF"/>
                </a:solidFill>
                <a:uFillTx/>
                <a:latin typeface="Calibri"/>
                <a:ea typeface=""/>
                <a:cs typeface=""/>
              </a:rPr>
              <a:t>: 100 </a:t>
            </a:r>
            <a:r>
              <a:rPr lang="pl-PL" sz="1800" b="0" i="0" u="none" strike="noStrike" kern="0" cap="none" spc="0" baseline="0" dirty="0">
                <a:solidFill>
                  <a:srgbClr val="FFFFFF"/>
                </a:solidFill>
                <a:uFillTx/>
                <a:latin typeface="Calibri"/>
                <a:ea typeface=""/>
                <a:cs typeface=""/>
              </a:rPr>
              <a:t>000,00zł</a:t>
            </a:r>
            <a:endParaRPr lang="pl-PL" sz="1800" b="0" i="0" u="none" strike="noStrike" kern="1200" cap="none" spc="0" baseline="0" dirty="0">
              <a:solidFill>
                <a:srgbClr val="FFFFFF"/>
              </a:solidFill>
              <a:uFillTx/>
              <a:latin typeface="Calibri"/>
              <a:ea typeface=""/>
              <a:cs typeface=""/>
            </a:endParaRPr>
          </a:p>
        </p:txBody>
      </p:sp>
      <p:sp>
        <p:nvSpPr>
          <p:cNvPr id="6" name="TextBox 14"/>
          <p:cNvSpPr txBox="1"/>
          <p:nvPr/>
        </p:nvSpPr>
        <p:spPr>
          <a:xfrm>
            <a:off x="905749" y="2546594"/>
            <a:ext cx="7121566" cy="9233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 </a:t>
            </a:r>
            <a:r>
              <a:rPr lang="pl-PL" sz="1800" b="0" i="0" u="none" strike="noStrike" kern="0" cap="none" spc="0" baseline="0">
                <a:solidFill>
                  <a:srgbClr val="FFFFFF"/>
                </a:solidFill>
                <a:uFillTx/>
                <a:latin typeface="Calibri"/>
                <a:ea typeface=""/>
                <a:cs typeface=""/>
              </a:rPr>
              <a:t>Aktywizacja mieszkańców, rozwój przedsiębiorczości,  przeciwdziałanie wykluczeniu społecznemu poprzez tworzenie miejsc pracy</a:t>
            </a:r>
            <a:endParaRPr lang="pl-PL" sz="1800" b="0" i="0" u="none" strike="noStrike" kern="1200" cap="none" spc="0" baseline="0">
              <a:solidFill>
                <a:srgbClr val="FFFFFF"/>
              </a:solidFill>
              <a:uFillTx/>
              <a:latin typeface="Calibri"/>
              <a:ea typeface=""/>
              <a:cs typeface=""/>
            </a:endParaRPr>
          </a:p>
        </p:txBody>
      </p:sp>
      <p:sp>
        <p:nvSpPr>
          <p:cNvPr id="7" name="Snip Diagonal Corner Rectangle 12"/>
          <p:cNvSpPr/>
          <p:nvPr/>
        </p:nvSpPr>
        <p:spPr>
          <a:xfrm>
            <a:off x="817857" y="4287466"/>
            <a:ext cx="7056918" cy="1542181"/>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8" name="TextBox 14"/>
          <p:cNvSpPr txBox="1"/>
          <p:nvPr/>
        </p:nvSpPr>
        <p:spPr>
          <a:xfrm>
            <a:off x="905749" y="4374937"/>
            <a:ext cx="684617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Opis operacji: </a:t>
            </a:r>
            <a:r>
              <a:rPr lang="pl-PL" sz="1800" b="0" i="0" u="none" strike="noStrike" kern="0" cap="none" spc="0" baseline="0">
                <a:solidFill>
                  <a:srgbClr val="FFFFFF"/>
                </a:solidFill>
                <a:uFillTx/>
                <a:latin typeface="Calibri"/>
                <a:ea typeface=""/>
                <a:cs typeface=""/>
              </a:rPr>
              <a:t>W ramach operacji została zbudowana myjnia samochodowa samoobsługowa bezdotykowa. Zostały utworzone dwa miejsca pracy w celu codziennej obsługi klientów, zachowania porządku w myjni oraz odbierania zleceń</a:t>
            </a:r>
            <a:r>
              <a:rPr lang="pl-PL" sz="1800" b="1" i="0" u="none" strike="noStrike" kern="0" cap="none" spc="0" baseline="0">
                <a:solidFill>
                  <a:srgbClr val="FFFFFF"/>
                </a:solidFill>
                <a:uFillTx/>
                <a:latin typeface="Calibri"/>
                <a:ea typeface=""/>
                <a:cs typeface=""/>
              </a:rPr>
              <a:t>.</a:t>
            </a:r>
            <a:endParaRPr lang="pl-PL" sz="1800" b="0" i="0" u="none" strike="noStrike" kern="1200" cap="none" spc="0" baseline="0">
              <a:solidFill>
                <a:srgbClr val="FFFFFF"/>
              </a:solidFill>
              <a:uFillTx/>
              <a:latin typeface="Calibri"/>
              <a:ea typeface=""/>
              <a:cs typeface=""/>
            </a:endParaRPr>
          </a:p>
        </p:txBody>
      </p:sp>
      <p:pic>
        <p:nvPicPr>
          <p:cNvPr id="9" name="Obraz 10"/>
          <p:cNvPicPr>
            <a:picLocks noChangeAspect="1"/>
          </p:cNvPicPr>
          <p:nvPr/>
        </p:nvPicPr>
        <p:blipFill>
          <a:blip r:embed="rId3" cstate="print"/>
          <a:stretch>
            <a:fillRect/>
          </a:stretch>
        </p:blipFill>
        <p:spPr>
          <a:xfrm>
            <a:off x="8027316" y="120572"/>
            <a:ext cx="1039169" cy="103916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4">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pic>
        <p:nvPicPr>
          <p:cNvPr id="3" name="Obraz 14"/>
          <p:cNvPicPr>
            <a:picLocks noChangeAspect="1"/>
          </p:cNvPicPr>
          <p:nvPr/>
        </p:nvPicPr>
        <p:blipFill>
          <a:blip r:embed="rId3" cstate="print"/>
          <a:stretch>
            <a:fillRect/>
          </a:stretch>
        </p:blipFill>
        <p:spPr>
          <a:xfrm>
            <a:off x="1171913" y="158703"/>
            <a:ext cx="3970919" cy="2519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Obraz 15"/>
          <p:cNvPicPr>
            <a:picLocks noChangeAspect="1"/>
          </p:cNvPicPr>
          <p:nvPr/>
        </p:nvPicPr>
        <p:blipFill>
          <a:blip r:embed="rId4" cstate="print"/>
          <a:stretch>
            <a:fillRect/>
          </a:stretch>
        </p:blipFill>
        <p:spPr>
          <a:xfrm>
            <a:off x="5364088" y="1844824"/>
            <a:ext cx="3484092" cy="25890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Obraz 7"/>
          <p:cNvPicPr>
            <a:picLocks noChangeAspect="1"/>
          </p:cNvPicPr>
          <p:nvPr/>
        </p:nvPicPr>
        <p:blipFill>
          <a:blip r:embed="rId5" cstate="print"/>
          <a:stretch>
            <a:fillRect/>
          </a:stretch>
        </p:blipFill>
        <p:spPr>
          <a:xfrm>
            <a:off x="1187624" y="3501008"/>
            <a:ext cx="3956581" cy="27102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Obraz 8"/>
          <p:cNvPicPr>
            <a:picLocks noChangeAspect="1"/>
          </p:cNvPicPr>
          <p:nvPr/>
        </p:nvPicPr>
        <p:blipFill>
          <a:blip r:embed="rId6" cstate="print"/>
          <a:stretch>
            <a:fillRect/>
          </a:stretch>
        </p:blipFill>
        <p:spPr>
          <a:xfrm rot="16200004">
            <a:off x="158932" y="158629"/>
            <a:ext cx="430874" cy="4308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bg>
      <p:bgPr>
        <a:gradFill>
          <a:gsLst>
            <a:gs pos="0">
              <a:srgbClr val="FFFFFF"/>
            </a:gs>
            <a:gs pos="100000">
              <a:srgbClr val="C6B9D5"/>
            </a:gs>
          </a:gsLst>
          <a:lin ang="5400000"/>
        </a:gradFill>
        <a:effectLst/>
      </p:bgPr>
    </p:bg>
    <p:spTree>
      <p:nvGrpSpPr>
        <p:cNvPr id="1" name=""/>
        <p:cNvGrpSpPr/>
        <p:nvPr/>
      </p:nvGrpSpPr>
      <p:grpSpPr>
        <a:xfrm>
          <a:off x="0" y="0"/>
          <a:ext cx="0" cy="0"/>
          <a:chOff x="0" y="0"/>
          <a:chExt cx="0" cy="0"/>
        </a:xfrm>
      </p:grpSpPr>
      <p:sp>
        <p:nvSpPr>
          <p:cNvPr id="2" name="TextBox 13"/>
          <p:cNvSpPr txBox="1"/>
          <p:nvPr/>
        </p:nvSpPr>
        <p:spPr>
          <a:xfrm>
            <a:off x="723903" y="836712"/>
            <a:ext cx="297180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Podpis obrazu</a:t>
            </a:r>
          </a:p>
        </p:txBody>
      </p:sp>
      <p:pic>
        <p:nvPicPr>
          <p:cNvPr id="3" name="Obraz 1"/>
          <p:cNvPicPr>
            <a:picLocks noChangeAspect="1"/>
          </p:cNvPicPr>
          <p:nvPr/>
        </p:nvPicPr>
        <p:blipFill>
          <a:blip r:embed="rId3" cstate="print"/>
          <a:stretch>
            <a:fillRect/>
          </a:stretch>
        </p:blipFill>
        <p:spPr>
          <a:xfrm>
            <a:off x="7885127" y="228023"/>
            <a:ext cx="978023" cy="978023"/>
          </a:xfrm>
          <a:prstGeom prst="rect">
            <a:avLst/>
          </a:prstGeom>
          <a:noFill/>
          <a:ln>
            <a:noFill/>
          </a:ln>
        </p:spPr>
      </p:pic>
      <p:sp>
        <p:nvSpPr>
          <p:cNvPr id="4" name="Prostokąt 2"/>
          <p:cNvSpPr/>
          <p:nvPr/>
        </p:nvSpPr>
        <p:spPr>
          <a:xfrm>
            <a:off x="625202" y="1206047"/>
            <a:ext cx="7920880" cy="397031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8000"/>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0" cap="none" spc="0" baseline="0" dirty="0">
              <a:solidFill>
                <a:srgbClr val="008000"/>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dirty="0">
                <a:solidFill>
                  <a:srgbClr val="008000"/>
                </a:solidFill>
                <a:uFillTx/>
                <a:latin typeface="Calibri"/>
                <a:ea typeface=""/>
                <a:cs typeface=""/>
              </a:rPr>
              <a:t>W tej publikacji przedstawiamy przykłady projektów zrealizowanych przez beneficjentów. Wiele osób skorzystało ze środków finansowych Programu Rozwoju Obszarów Wiejskich za pośrednictwem naszego Stowarzyszenia. Poprzez projekty realizowane przy wsparciu funduszy unijnych, pragniemy osiągnąć nie tylko cele zapisane w Lokalnej Strategii Rozwoju Stowarzyszenia, ale przede wszystkim przyczynić  się do podniesienia jakości życia mieszkańców naszego obszaru LGD, zgodnie z zasadami zrównoważonego rozwoju. Mamy nadzieję, że zaprezentowane w tej publikacji dobre praktyki, będą zachętą dla tych osób, które nie korzystały jeszcze ze wsparcia finansowego LGD ,,BUD-UJ RAZEM.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0" cap="none" spc="0" baseline="0" dirty="0">
              <a:solidFill>
                <a:srgbClr val="008000"/>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8000"/>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8000"/>
              </a:solidFill>
              <a:uFillTx/>
              <a:latin typeface="Calibri"/>
              <a:ea typeface=""/>
              <a:cs typeface=""/>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5">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sp>
        <p:nvSpPr>
          <p:cNvPr id="3" name="Snip Diagonal Corner Rectangle 12"/>
          <p:cNvSpPr/>
          <p:nvPr/>
        </p:nvSpPr>
        <p:spPr>
          <a:xfrm>
            <a:off x="782461" y="142820"/>
            <a:ext cx="7133234" cy="1548957"/>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4" name="Snip Diagonal Corner Rectangle 12"/>
          <p:cNvSpPr/>
          <p:nvPr/>
        </p:nvSpPr>
        <p:spPr>
          <a:xfrm>
            <a:off x="782461" y="2246799"/>
            <a:ext cx="7133234" cy="130320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5" name="TextBox 14"/>
          <p:cNvSpPr txBox="1"/>
          <p:nvPr/>
        </p:nvSpPr>
        <p:spPr>
          <a:xfrm>
            <a:off x="905749" y="271595"/>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0" cap="none" spc="0" baseline="0">
                <a:solidFill>
                  <a:srgbClr val="FFFFFF"/>
                </a:solidFill>
                <a:uFillTx/>
                <a:latin typeface="Calibri"/>
                <a:ea typeface=""/>
                <a:cs typeface=""/>
              </a:rPr>
              <a:t>Zakup i wdrożenie innowacyjnej linii produkcyjnej w firmie ,,WAPAKO’’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Paweł Kobiela Zakład Produkcji Mebli ,,WAPAKO’’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237 500,00zł</a:t>
            </a:r>
            <a:endParaRPr lang="pl-PL" sz="1800" b="0" i="0" u="none" strike="noStrike" kern="1200" cap="none" spc="0" baseline="0">
              <a:solidFill>
                <a:srgbClr val="FFFFFF"/>
              </a:solidFill>
              <a:uFillTx/>
              <a:latin typeface="Calibri"/>
              <a:ea typeface=""/>
              <a:cs typeface=""/>
            </a:endParaRPr>
          </a:p>
        </p:txBody>
      </p:sp>
      <p:sp>
        <p:nvSpPr>
          <p:cNvPr id="6" name="TextBox 14"/>
          <p:cNvSpPr txBox="1"/>
          <p:nvPr/>
        </p:nvSpPr>
        <p:spPr>
          <a:xfrm>
            <a:off x="905749" y="2355677"/>
            <a:ext cx="7121566" cy="9233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a:t>
            </a:r>
            <a:r>
              <a:rPr lang="pl-PL" sz="1800" b="0" i="0" u="none" strike="noStrike" kern="0" cap="none" spc="0" baseline="0">
                <a:solidFill>
                  <a:srgbClr val="FFFFFF"/>
                </a:solidFill>
                <a:uFillTx/>
                <a:latin typeface="Calibri"/>
                <a:ea typeface=""/>
                <a:cs typeface=""/>
              </a:rPr>
              <a:t>: Aktywizacja mieszkańców, rozwój przedsiębiorczości,  przeciwdziałanie wykluczeniu społecznemu poprzez tworzenie miejsc pracy</a:t>
            </a:r>
          </a:p>
        </p:txBody>
      </p:sp>
      <p:sp>
        <p:nvSpPr>
          <p:cNvPr id="7" name="Snip Diagonal Corner Rectangle 12"/>
          <p:cNvSpPr/>
          <p:nvPr/>
        </p:nvSpPr>
        <p:spPr>
          <a:xfrm>
            <a:off x="782461" y="3915963"/>
            <a:ext cx="7133234" cy="2430484"/>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8" name="TextBox 14"/>
          <p:cNvSpPr txBox="1"/>
          <p:nvPr/>
        </p:nvSpPr>
        <p:spPr>
          <a:xfrm>
            <a:off x="905749" y="4102071"/>
            <a:ext cx="6818881" cy="203132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a:solidFill>
                  <a:srgbClr val="FFFFFF"/>
                </a:solidFill>
                <a:uFillTx/>
                <a:latin typeface="Calibri"/>
                <a:ea typeface=""/>
                <a:cs typeface=""/>
              </a:rPr>
              <a:t>Opis operacji: </a:t>
            </a:r>
            <a:r>
              <a:rPr lang="pl-PL" sz="1800" b="0" i="0" u="none" strike="noStrike" kern="0" cap="none" spc="0" baseline="0" dirty="0">
                <a:solidFill>
                  <a:srgbClr val="FFFFFF"/>
                </a:solidFill>
                <a:uFillTx/>
                <a:latin typeface="Calibri"/>
                <a:ea typeface=""/>
                <a:cs typeface=""/>
              </a:rPr>
              <a:t>W ramach operacji zostały zakupione </a:t>
            </a:r>
            <a:r>
              <a:rPr lang="pl-PL" sz="1800" b="0" i="0" u="none" strike="noStrike" kern="0" cap="none" spc="0" baseline="0" dirty="0" smtClean="0">
                <a:solidFill>
                  <a:srgbClr val="FFFFFF"/>
                </a:solidFill>
                <a:uFillTx/>
                <a:latin typeface="Calibri"/>
                <a:ea typeface=""/>
                <a:cs typeface=""/>
              </a:rPr>
              <a:t>nowatorskie </a:t>
            </a:r>
            <a:r>
              <a:rPr lang="pl-PL" sz="1800" b="0" i="0" u="none" strike="noStrike" kern="0" cap="none" spc="0" baseline="0" dirty="0">
                <a:solidFill>
                  <a:srgbClr val="FFFFFF"/>
                </a:solidFill>
                <a:uFillTx/>
                <a:latin typeface="Calibri"/>
                <a:ea typeface=""/>
                <a:cs typeface=""/>
              </a:rPr>
              <a:t>maszyny takie jak:</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pl-PL" sz="1800" b="0" i="0" u="none" strike="noStrike" kern="0" cap="none" spc="0" baseline="0" dirty="0">
                <a:solidFill>
                  <a:srgbClr val="FFFFFF"/>
                </a:solidFill>
                <a:uFillTx/>
                <a:latin typeface="Calibri"/>
                <a:ea typeface=""/>
                <a:cs typeface=""/>
              </a:rPr>
              <a:t>Piła panelowa (pilarka do rozkroju płyt) – automatyczne urządzenie do precyzyjnego rozkroju materiałów drewnopodobnych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pl-PL" sz="1800" b="0" i="0" u="none" strike="noStrike" kern="0" cap="none" spc="0" baseline="0" dirty="0">
                <a:solidFill>
                  <a:srgbClr val="FFFFFF"/>
                </a:solidFill>
                <a:uFillTx/>
                <a:latin typeface="Calibri"/>
                <a:ea typeface=""/>
                <a:cs typeface=""/>
              </a:rPr>
              <a:t>Jednostronna </a:t>
            </a:r>
            <a:r>
              <a:rPr lang="pl-PL" sz="1800" b="0" i="0" u="none" strike="noStrike" kern="0" cap="none" spc="0" baseline="0" dirty="0" err="1">
                <a:solidFill>
                  <a:srgbClr val="FFFFFF"/>
                </a:solidFill>
                <a:uFillTx/>
                <a:latin typeface="Calibri"/>
                <a:ea typeface=""/>
                <a:cs typeface=""/>
              </a:rPr>
              <a:t>okleiniarka</a:t>
            </a:r>
            <a:r>
              <a:rPr lang="pl-PL" sz="1800" b="0" i="0" u="none" strike="noStrike" kern="0" cap="none" spc="0" baseline="0" dirty="0">
                <a:solidFill>
                  <a:srgbClr val="FFFFFF"/>
                </a:solidFill>
                <a:uFillTx/>
                <a:latin typeface="Calibri"/>
                <a:ea typeface=""/>
                <a:cs typeface=""/>
              </a:rPr>
              <a:t> wąskich powierzchni elementów – służy do obróbki powierzchni i oklejania obrzeży, i obróbki końcowej</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pl-PL" sz="1800" b="0" i="0" u="none" strike="noStrike" kern="0" cap="none" spc="0" baseline="0" dirty="0">
                <a:solidFill>
                  <a:srgbClr val="FFFFFF"/>
                </a:solidFill>
                <a:uFillTx/>
                <a:latin typeface="Calibri"/>
                <a:ea typeface=""/>
                <a:cs typeface=""/>
              </a:rPr>
              <a:t>Wiertarka – służy do wykonywania precyzyjnych otworów</a:t>
            </a:r>
            <a:endParaRPr lang="pl-PL" sz="1800" b="0" i="0" u="none" strike="noStrike" kern="1200" cap="none" spc="0" baseline="0" dirty="0">
              <a:solidFill>
                <a:srgbClr val="FFFFFF"/>
              </a:solidFill>
              <a:uFillTx/>
              <a:latin typeface="Calibri"/>
              <a:ea typeface=""/>
              <a:cs typeface=""/>
            </a:endParaRPr>
          </a:p>
        </p:txBody>
      </p:sp>
      <p:pic>
        <p:nvPicPr>
          <p:cNvPr id="9" name="Obraz 10"/>
          <p:cNvPicPr>
            <a:picLocks noChangeAspect="1"/>
          </p:cNvPicPr>
          <p:nvPr/>
        </p:nvPicPr>
        <p:blipFill>
          <a:blip r:embed="rId3" cstate="print"/>
          <a:stretch>
            <a:fillRect/>
          </a:stretch>
        </p:blipFill>
        <p:spPr>
          <a:xfrm>
            <a:off x="8027316" y="120572"/>
            <a:ext cx="1039169" cy="103916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6">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pic>
        <p:nvPicPr>
          <p:cNvPr id="3" name="Obraz 9"/>
          <p:cNvPicPr>
            <a:picLocks noChangeAspect="1"/>
          </p:cNvPicPr>
          <p:nvPr/>
        </p:nvPicPr>
        <p:blipFill>
          <a:blip r:embed="rId3" cstate="print"/>
          <a:stretch>
            <a:fillRect/>
          </a:stretch>
        </p:blipFill>
        <p:spPr>
          <a:xfrm>
            <a:off x="860752" y="472534"/>
            <a:ext cx="3952466" cy="2506315"/>
          </a:xfrm>
          <a:prstGeom prst="rect">
            <a:avLst/>
          </a:prstGeom>
          <a:solidFill>
            <a:schemeClr val="accent2">
              <a:lumMod val="50000"/>
            </a:schemeClr>
          </a:solidFill>
          <a:ln w="76196">
            <a:solidFill>
              <a:schemeClr val="accent2"/>
            </a:solid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Obraz 10"/>
          <p:cNvPicPr>
            <a:picLocks noChangeAspect="1"/>
          </p:cNvPicPr>
          <p:nvPr/>
        </p:nvPicPr>
        <p:blipFill>
          <a:blip r:embed="rId4" cstate="print"/>
          <a:stretch>
            <a:fillRect/>
          </a:stretch>
        </p:blipFill>
        <p:spPr>
          <a:xfrm>
            <a:off x="807863" y="3558277"/>
            <a:ext cx="3952466" cy="2740164"/>
          </a:xfrm>
          <a:prstGeom prst="rect">
            <a:avLst/>
          </a:prstGeom>
          <a:noFill/>
          <a:ln w="76196">
            <a:solidFill>
              <a:schemeClr val="accent2"/>
            </a:solid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Obraz 11"/>
          <p:cNvPicPr>
            <a:picLocks noChangeAspect="1"/>
          </p:cNvPicPr>
          <p:nvPr/>
        </p:nvPicPr>
        <p:blipFill>
          <a:blip r:embed="rId5" cstate="print"/>
          <a:stretch>
            <a:fillRect/>
          </a:stretch>
        </p:blipFill>
        <p:spPr>
          <a:xfrm>
            <a:off x="5008644" y="472534"/>
            <a:ext cx="3893350" cy="2563913"/>
          </a:xfrm>
          <a:prstGeom prst="rect">
            <a:avLst/>
          </a:prstGeom>
          <a:noFill/>
          <a:ln w="76196">
            <a:solidFill>
              <a:schemeClr val="accent2"/>
            </a:solid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Obraz 12"/>
          <p:cNvPicPr>
            <a:picLocks noChangeAspect="1"/>
          </p:cNvPicPr>
          <p:nvPr/>
        </p:nvPicPr>
        <p:blipFill>
          <a:blip r:embed="rId6" cstate="print"/>
          <a:stretch>
            <a:fillRect/>
          </a:stretch>
        </p:blipFill>
        <p:spPr>
          <a:xfrm>
            <a:off x="5096106" y="3558277"/>
            <a:ext cx="3805888" cy="2740164"/>
          </a:xfrm>
          <a:prstGeom prst="rect">
            <a:avLst/>
          </a:prstGeom>
          <a:noFill/>
          <a:ln w="76196">
            <a:solidFill>
              <a:schemeClr val="accent2"/>
            </a:solid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Obraz 10"/>
          <p:cNvPicPr>
            <a:picLocks noChangeAspect="1"/>
          </p:cNvPicPr>
          <p:nvPr/>
        </p:nvPicPr>
        <p:blipFill>
          <a:blip r:embed="rId7" cstate="print"/>
          <a:stretch>
            <a:fillRect/>
          </a:stretch>
        </p:blipFill>
        <p:spPr>
          <a:xfrm rot="16200004">
            <a:off x="134436" y="237460"/>
            <a:ext cx="470147" cy="47014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7">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sp>
        <p:nvSpPr>
          <p:cNvPr id="3" name="Snip Diagonal Corner Rectangle 12"/>
          <p:cNvSpPr/>
          <p:nvPr/>
        </p:nvSpPr>
        <p:spPr>
          <a:xfrm>
            <a:off x="782470" y="187452"/>
            <a:ext cx="7244846" cy="160041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4" name="Snip Diagonal Corner Rectangle 12"/>
          <p:cNvSpPr/>
          <p:nvPr/>
        </p:nvSpPr>
        <p:spPr>
          <a:xfrm>
            <a:off x="803474" y="2014048"/>
            <a:ext cx="7244846" cy="136463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5" name="TextBox 14"/>
          <p:cNvSpPr txBox="1"/>
          <p:nvPr/>
        </p:nvSpPr>
        <p:spPr>
          <a:xfrm>
            <a:off x="905749" y="337386"/>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0" cap="none" spc="0" baseline="0">
                <a:solidFill>
                  <a:srgbClr val="FFFFFF"/>
                </a:solidFill>
                <a:uFillTx/>
                <a:latin typeface="Calibri"/>
                <a:ea typeface=""/>
                <a:cs typeface=""/>
              </a:rPr>
              <a:t>Budowa ogólnej infrastruktury rekreacyjnej – placu zabaw na działkach 272 i 273, obręb Lubianów, Gmina Grabica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Gmina Grabica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37 007,00</a:t>
            </a:r>
            <a:endParaRPr lang="pl-PL" sz="1800" b="0" i="0" u="none" strike="noStrike" kern="1200" cap="none" spc="0" baseline="0">
              <a:solidFill>
                <a:srgbClr val="FFFFFF"/>
              </a:solidFill>
              <a:uFillTx/>
              <a:latin typeface="Calibri"/>
              <a:ea typeface=""/>
              <a:cs typeface=""/>
            </a:endParaRPr>
          </a:p>
        </p:txBody>
      </p:sp>
      <p:sp>
        <p:nvSpPr>
          <p:cNvPr id="6" name="TextBox 14"/>
          <p:cNvSpPr txBox="1"/>
          <p:nvPr/>
        </p:nvSpPr>
        <p:spPr>
          <a:xfrm>
            <a:off x="895673" y="2150175"/>
            <a:ext cx="7121566" cy="9233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Cel projektu: </a:t>
            </a:r>
            <a:r>
              <a:rPr lang="pl-PL" sz="1800" b="0" i="0" u="none" strike="noStrike" kern="1200" cap="none" spc="0" baseline="0">
                <a:solidFill>
                  <a:srgbClr val="FFFFFF"/>
                </a:solidFill>
                <a:uFillTx/>
                <a:latin typeface="Calibri"/>
                <a:ea typeface=""/>
                <a:cs typeface=""/>
              </a:rPr>
              <a:t>Poprawa jakości życia mieszkańców obszaru LGD ,,BUD-UJ RAZEM’’. Aktywne spędzanie czasu przez dzieci i młodzież</a:t>
            </a:r>
            <a:r>
              <a:rPr lang="pl-PL" sz="1800" b="0" i="0" u="none" strike="noStrike" kern="0" cap="none" spc="0" baseline="0">
                <a:solidFill>
                  <a:srgbClr val="FFFFFF"/>
                </a:solidFill>
                <a:uFillTx/>
                <a:latin typeface="Calibri"/>
                <a:ea typeface=""/>
                <a:cs typeface=""/>
              </a:rPr>
              <a:t>, a także integrację mieszkańców w różnych grupach wiekowych.</a:t>
            </a:r>
            <a:endParaRPr lang="pl-PL" sz="1800" b="0" i="0" u="none" strike="noStrike" kern="1200" cap="none" spc="0" baseline="0">
              <a:solidFill>
                <a:srgbClr val="FFFFFF"/>
              </a:solidFill>
              <a:uFillTx/>
              <a:latin typeface="Calibri"/>
              <a:ea typeface=""/>
              <a:cs typeface=""/>
            </a:endParaRPr>
          </a:p>
        </p:txBody>
      </p:sp>
      <p:sp>
        <p:nvSpPr>
          <p:cNvPr id="7" name="Snip Diagonal Corner Rectangle 12"/>
          <p:cNvSpPr/>
          <p:nvPr/>
        </p:nvSpPr>
        <p:spPr>
          <a:xfrm>
            <a:off x="844539" y="3636577"/>
            <a:ext cx="7223842" cy="2846106"/>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8" name="TextBox 14"/>
          <p:cNvSpPr txBox="1"/>
          <p:nvPr/>
        </p:nvSpPr>
        <p:spPr>
          <a:xfrm>
            <a:off x="946815" y="3772988"/>
            <a:ext cx="7121566" cy="23083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Opis Projektu: </a:t>
            </a:r>
            <a:r>
              <a:rPr lang="pl-PL" sz="1800" b="0" i="0" u="none" strike="noStrike" kern="0" cap="none" spc="0" baseline="0">
                <a:solidFill>
                  <a:srgbClr val="FFFFFF"/>
                </a:solidFill>
                <a:uFillTx/>
                <a:latin typeface="Calibri"/>
                <a:ea typeface=""/>
                <a:cs typeface=""/>
              </a:rPr>
              <a:t>W ramach operacji został wykonany ogólnodostępny plac zabaw z utwardzeniem ciągu pieszego z kostki betonowej. W ramach placu zabaw zostały wykonane następujące urządzenia:zestaw wysoki – wieża z dachem dwuspadowym, ślizg metalowy, przeplotnia linowa, drabinka krzyżowa, trap schodki, pomost wiszący, huśtawka podwójna metalowa, hustawka ważka metalowa, sześciąkąt wielofunkcyjny, karuzela tarczowa z siedzeniami, piaskownica z bali, ławka , kosz na śmieci, regulamin, ogrodzenie panelowe oraz słup oświetleniowy fotowoltaiczny</a:t>
            </a:r>
            <a:endParaRPr lang="pl-PL" sz="1800" b="0" i="0" u="none" strike="noStrike" kern="1200" cap="none" spc="0" baseline="0">
              <a:solidFill>
                <a:srgbClr val="FFFFFF"/>
              </a:solidFill>
              <a:uFillTx/>
              <a:latin typeface="Calibri"/>
              <a:ea typeface=""/>
              <a:cs typeface=""/>
            </a:endParaRPr>
          </a:p>
        </p:txBody>
      </p:sp>
      <p:pic>
        <p:nvPicPr>
          <p:cNvPr id="9" name="Obraz 9"/>
          <p:cNvPicPr>
            <a:picLocks noChangeAspect="1"/>
          </p:cNvPicPr>
          <p:nvPr/>
        </p:nvPicPr>
        <p:blipFill>
          <a:blip r:embed="rId3" cstate="print"/>
          <a:stretch>
            <a:fillRect/>
          </a:stretch>
        </p:blipFill>
        <p:spPr>
          <a:xfrm>
            <a:off x="8061652" y="120572"/>
            <a:ext cx="1025837" cy="10258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8">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pic>
        <p:nvPicPr>
          <p:cNvPr id="3" name="Obraz 12"/>
          <p:cNvPicPr>
            <a:picLocks noChangeAspect="1"/>
          </p:cNvPicPr>
          <p:nvPr/>
        </p:nvPicPr>
        <p:blipFill>
          <a:blip r:embed="rId3" cstate="print"/>
          <a:stretch>
            <a:fillRect/>
          </a:stretch>
        </p:blipFill>
        <p:spPr>
          <a:xfrm>
            <a:off x="917774" y="341171"/>
            <a:ext cx="3909764" cy="2608819"/>
          </a:xfrm>
          <a:prstGeom prst="rect">
            <a:avLst/>
          </a:prstGeom>
          <a:ln>
            <a:noFill/>
          </a:ln>
          <a:effectLst>
            <a:softEdge rad="112500"/>
          </a:effectLst>
          <a:scene3d>
            <a:camera prst="orthographicFront"/>
            <a:lightRig rig="threePt" dir="t"/>
          </a:scene3d>
          <a:sp3d>
            <a:bevelT prst="relaxedInset"/>
          </a:sp3d>
        </p:spPr>
      </p:pic>
      <p:pic>
        <p:nvPicPr>
          <p:cNvPr id="4" name="Obraz 13"/>
          <p:cNvPicPr>
            <a:picLocks noChangeAspect="1"/>
          </p:cNvPicPr>
          <p:nvPr/>
        </p:nvPicPr>
        <p:blipFill>
          <a:blip r:embed="rId4" cstate="print"/>
          <a:stretch>
            <a:fillRect/>
          </a:stretch>
        </p:blipFill>
        <p:spPr>
          <a:xfrm>
            <a:off x="5079967" y="368466"/>
            <a:ext cx="3827943" cy="2554230"/>
          </a:xfrm>
          <a:prstGeom prst="rect">
            <a:avLst/>
          </a:prstGeom>
          <a:ln>
            <a:noFill/>
          </a:ln>
          <a:effectLst>
            <a:softEdge rad="112500"/>
          </a:effectLst>
          <a:scene3d>
            <a:camera prst="orthographicFront"/>
            <a:lightRig rig="threePt" dir="t"/>
          </a:scene3d>
          <a:sp3d>
            <a:bevelT prst="relaxedInset"/>
          </a:sp3d>
        </p:spPr>
      </p:pic>
      <p:pic>
        <p:nvPicPr>
          <p:cNvPr id="5" name="Obraz 14"/>
          <p:cNvPicPr>
            <a:picLocks noChangeAspect="1"/>
          </p:cNvPicPr>
          <p:nvPr/>
        </p:nvPicPr>
        <p:blipFill>
          <a:blip r:embed="rId5" cstate="print"/>
          <a:stretch>
            <a:fillRect/>
          </a:stretch>
        </p:blipFill>
        <p:spPr>
          <a:xfrm>
            <a:off x="971600" y="3501008"/>
            <a:ext cx="3909764" cy="2608819"/>
          </a:xfrm>
          <a:prstGeom prst="rect">
            <a:avLst/>
          </a:prstGeom>
          <a:ln>
            <a:noFill/>
          </a:ln>
          <a:effectLst>
            <a:softEdge rad="112500"/>
          </a:effectLst>
          <a:scene3d>
            <a:camera prst="orthographicFront"/>
            <a:lightRig rig="threePt" dir="t"/>
          </a:scene3d>
          <a:sp3d>
            <a:bevelT prst="relaxedInset"/>
          </a:sp3d>
        </p:spPr>
      </p:pic>
      <p:pic>
        <p:nvPicPr>
          <p:cNvPr id="6" name="Obraz 15"/>
          <p:cNvPicPr>
            <a:picLocks noChangeAspect="1"/>
          </p:cNvPicPr>
          <p:nvPr/>
        </p:nvPicPr>
        <p:blipFill>
          <a:blip r:embed="rId6" cstate="print"/>
          <a:stretch>
            <a:fillRect/>
          </a:stretch>
        </p:blipFill>
        <p:spPr>
          <a:xfrm>
            <a:off x="5202798" y="3520421"/>
            <a:ext cx="3827943" cy="2608819"/>
          </a:xfrm>
          <a:prstGeom prst="rect">
            <a:avLst/>
          </a:prstGeom>
          <a:ln>
            <a:noFill/>
          </a:ln>
          <a:effectLst>
            <a:softEdge rad="112500"/>
          </a:effectLst>
          <a:scene3d>
            <a:camera prst="orthographicFront"/>
            <a:lightRig rig="threePt" dir="t"/>
          </a:scene3d>
          <a:sp3d>
            <a:bevelT prst="relaxedInset"/>
          </a:sp3d>
        </p:spPr>
      </p:pic>
      <p:pic>
        <p:nvPicPr>
          <p:cNvPr id="7" name="Obraz 10"/>
          <p:cNvPicPr>
            <a:picLocks noChangeAspect="1"/>
          </p:cNvPicPr>
          <p:nvPr/>
        </p:nvPicPr>
        <p:blipFill>
          <a:blip r:embed="rId7" cstate="print"/>
          <a:stretch>
            <a:fillRect/>
          </a:stretch>
        </p:blipFill>
        <p:spPr>
          <a:xfrm rot="16200004">
            <a:off x="159233" y="210787"/>
            <a:ext cx="452637" cy="4526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9">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sp>
        <p:nvSpPr>
          <p:cNvPr id="3" name="Snip Diagonal Corner Rectangle 12"/>
          <p:cNvSpPr/>
          <p:nvPr/>
        </p:nvSpPr>
        <p:spPr>
          <a:xfrm>
            <a:off x="802907" y="134179"/>
            <a:ext cx="7216709" cy="169140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4" name="Snip Diagonal Corner Rectangle 12"/>
          <p:cNvSpPr/>
          <p:nvPr/>
        </p:nvSpPr>
        <p:spPr>
          <a:xfrm>
            <a:off x="802907" y="1946547"/>
            <a:ext cx="7216709" cy="1241069"/>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5" name="TextBox 14"/>
          <p:cNvSpPr txBox="1"/>
          <p:nvPr/>
        </p:nvSpPr>
        <p:spPr>
          <a:xfrm>
            <a:off x="898050" y="134179"/>
            <a:ext cx="7121566" cy="1477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0" cap="none" spc="0" baseline="0">
                <a:solidFill>
                  <a:srgbClr val="FFFFFF"/>
                </a:solidFill>
                <a:uFillTx/>
                <a:latin typeface="Calibri"/>
                <a:ea typeface=""/>
                <a:cs typeface=""/>
              </a:rPr>
              <a:t>Zagospodarowanie terenu elementami małej architektury o charakterze rekreacyjnym w miejscowościach Ujazd, Bronisławów, Józefin, Zaosie w Gminie Ujazd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Gmina Ujazd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a:t>
            </a:r>
            <a:r>
              <a:rPr lang="pl-PL" sz="1800" b="0" i="0" u="none" strike="noStrike" kern="0" cap="none" spc="0" baseline="0">
                <a:solidFill>
                  <a:srgbClr val="FFFFFF"/>
                </a:solidFill>
                <a:uFillTx/>
                <a:latin typeface="Calibri"/>
                <a:ea typeface=""/>
                <a:cs typeface=""/>
              </a:rPr>
              <a:t>: 178 323, 79</a:t>
            </a:r>
            <a:endParaRPr lang="pl-PL" sz="1800" b="0" i="0" u="none" strike="noStrike" kern="1200" cap="none" spc="0" baseline="0">
              <a:solidFill>
                <a:srgbClr val="FFFFFF"/>
              </a:solidFill>
              <a:uFillTx/>
              <a:latin typeface="Calibri"/>
              <a:ea typeface=""/>
              <a:cs typeface=""/>
            </a:endParaRPr>
          </a:p>
        </p:txBody>
      </p:sp>
      <p:sp>
        <p:nvSpPr>
          <p:cNvPr id="6" name="TextBox 14"/>
          <p:cNvSpPr txBox="1"/>
          <p:nvPr/>
        </p:nvSpPr>
        <p:spPr>
          <a:xfrm>
            <a:off x="919264" y="1961159"/>
            <a:ext cx="7121566"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Cel projektu:</a:t>
            </a:r>
            <a:r>
              <a:rPr lang="pl-PL" sz="1800" b="0" i="0" u="none" strike="noStrike" kern="0" cap="none" spc="0" baseline="0">
                <a:solidFill>
                  <a:srgbClr val="FFFFFF"/>
                </a:solidFill>
                <a:uFillTx/>
                <a:latin typeface="Calibri"/>
                <a:ea typeface=""/>
                <a:cs typeface=""/>
              </a:rPr>
              <a:t> Poprawa jakości życia mieszkańców na terenach wiejskich, poprzez budowę placów zabaw i siłowni plenerowych w miejscowościach Ujazd, Bronisławów, Józefin, Zaosie w Gminie Ujazd z wykorzystaniem odnawialnych źródeł energii</a:t>
            </a:r>
            <a:endParaRPr lang="pl-PL" sz="1800" b="0" i="0" u="none" strike="noStrike" kern="1200" cap="none" spc="0" baseline="0">
              <a:solidFill>
                <a:srgbClr val="FFFFFF"/>
              </a:solidFill>
              <a:uFillTx/>
              <a:latin typeface="Calibri"/>
              <a:ea typeface=""/>
              <a:cs typeface=""/>
            </a:endParaRPr>
          </a:p>
        </p:txBody>
      </p:sp>
      <p:sp>
        <p:nvSpPr>
          <p:cNvPr id="7" name="Snip Diagonal Corner Rectangle 12"/>
          <p:cNvSpPr/>
          <p:nvPr/>
        </p:nvSpPr>
        <p:spPr>
          <a:xfrm>
            <a:off x="802907" y="3340211"/>
            <a:ext cx="7354281" cy="3338053"/>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8" name="TextBox 14"/>
          <p:cNvSpPr txBox="1"/>
          <p:nvPr/>
        </p:nvSpPr>
        <p:spPr>
          <a:xfrm>
            <a:off x="919264" y="3369993"/>
            <a:ext cx="7121566" cy="313931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Opis Projektu: </a:t>
            </a:r>
            <a:r>
              <a:rPr lang="pl-PL" sz="1800" b="0" i="0" u="none" strike="noStrike" kern="0" cap="none" spc="0" baseline="0">
                <a:solidFill>
                  <a:srgbClr val="FFFFFF"/>
                </a:solidFill>
                <a:uFillTx/>
                <a:latin typeface="Calibri"/>
                <a:ea typeface=""/>
                <a:cs typeface=""/>
              </a:rPr>
              <a:t>Zagospodarowanie terenu  elementami małej architektury o charakterze rekreacyjnym  poprzez budowę 4 placów zabaw i 4 siłowni plenerowych.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W miejscowości Ujazd </a:t>
            </a:r>
            <a:r>
              <a:rPr lang="pl-PL" sz="1800" b="0" i="0" u="none" strike="noStrike" kern="0" cap="none" spc="0" baseline="0">
                <a:solidFill>
                  <a:srgbClr val="FFFFFF"/>
                </a:solidFill>
                <a:uFillTx/>
                <a:latin typeface="Calibri"/>
                <a:ea typeface=""/>
                <a:cs typeface=""/>
              </a:rPr>
              <a:t>utworzono plac zabaw składający się z następujących elementów: zestaw zabawowy z tunelem, zjeżdżalnią, trapem do wchodzenia i drabinka giętą, karuzela słupowa, karuzela twister, linarium, huśtawka metalowa potrójna poręcze do ćwiczeń, zjazd linowy,  urządzenia uzupełniające: stojak na rowery kosz na śmieci tablica z regulaminem ławka, lampa solarna oraz siłownia plenerowa (orbitrek i biegacz na słupie, wioślarz i podciągacz na słupie. Teren rekreacyjny został ogrodzony. </a:t>
            </a:r>
            <a:endParaRPr lang="pl-PL" sz="1800" b="0" i="0" u="none" strike="noStrike" kern="1200" cap="none" spc="0" baseline="0">
              <a:solidFill>
                <a:srgbClr val="FFFFFF"/>
              </a:solidFill>
              <a:uFillTx/>
              <a:latin typeface="Calibri"/>
              <a:ea typeface=""/>
              <a:cs typeface=""/>
            </a:endParaRPr>
          </a:p>
        </p:txBody>
      </p:sp>
      <p:pic>
        <p:nvPicPr>
          <p:cNvPr id="9" name="Obraz 9"/>
          <p:cNvPicPr>
            <a:picLocks noChangeAspect="1"/>
          </p:cNvPicPr>
          <p:nvPr/>
        </p:nvPicPr>
        <p:blipFill>
          <a:blip r:embed="rId3" cstate="print"/>
          <a:stretch>
            <a:fillRect/>
          </a:stretch>
        </p:blipFill>
        <p:spPr>
          <a:xfrm>
            <a:off x="8157188" y="120572"/>
            <a:ext cx="930310" cy="93031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30">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sp>
        <p:nvSpPr>
          <p:cNvPr id="3" name="Snip Diagonal Corner Rectangle 12"/>
          <p:cNvSpPr/>
          <p:nvPr/>
        </p:nvSpPr>
        <p:spPr>
          <a:xfrm>
            <a:off x="784966" y="120572"/>
            <a:ext cx="7744885" cy="647130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4" name="TextBox 14"/>
          <p:cNvSpPr txBox="1"/>
          <p:nvPr/>
        </p:nvSpPr>
        <p:spPr>
          <a:xfrm>
            <a:off x="1513524" y="3999750"/>
            <a:ext cx="7121566"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 </a:t>
            </a:r>
            <a:endParaRPr lang="pl-PL" sz="1800" b="0" i="0" u="none" strike="noStrike" kern="1200" cap="none" spc="0" baseline="0">
              <a:solidFill>
                <a:srgbClr val="FFFFFF"/>
              </a:solidFill>
              <a:uFillTx/>
              <a:latin typeface="Calibri"/>
              <a:ea typeface=""/>
              <a:cs typeface=""/>
            </a:endParaRPr>
          </a:p>
        </p:txBody>
      </p:sp>
      <p:sp>
        <p:nvSpPr>
          <p:cNvPr id="5" name="TextBox 14"/>
          <p:cNvSpPr txBox="1"/>
          <p:nvPr/>
        </p:nvSpPr>
        <p:spPr>
          <a:xfrm>
            <a:off x="910294" y="402308"/>
            <a:ext cx="7121566" cy="507831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W miejscowości Bronisławów </a:t>
            </a:r>
            <a:r>
              <a:rPr lang="pl-PL" sz="1800" b="0" i="0" u="none" strike="noStrike" kern="1200" cap="none" spc="0" baseline="0">
                <a:solidFill>
                  <a:srgbClr val="FFFFFF"/>
                </a:solidFill>
                <a:uFillTx/>
                <a:latin typeface="Calibri"/>
                <a:ea typeface=""/>
                <a:cs typeface=""/>
              </a:rPr>
              <a:t>utworzono plac zabaw składający się z następujących elementów: zestaw zabawowy podest/</a:t>
            </a:r>
            <a:r>
              <a:rPr lang="pl-PL" sz="1800" b="0" i="0" u="none" strike="noStrike" kern="0" cap="none" spc="0" baseline="0">
                <a:solidFill>
                  <a:srgbClr val="FFFFFF"/>
                </a:solidFill>
                <a:uFillTx/>
                <a:latin typeface="Calibri"/>
                <a:ea typeface=""/>
                <a:cs typeface=""/>
              </a:rPr>
              <a:t>d</a:t>
            </a:r>
            <a:r>
              <a:rPr lang="pl-PL" sz="1800" b="0" i="0" u="none" strike="noStrike" kern="1200" cap="none" spc="0" baseline="0">
                <a:solidFill>
                  <a:srgbClr val="FFFFFF"/>
                </a:solidFill>
                <a:uFillTx/>
                <a:latin typeface="Calibri"/>
                <a:ea typeface=""/>
                <a:cs typeface=""/>
              </a:rPr>
              <a:t>omek ze zjeżdżalnia i trapem, huśtawka podwójn</a:t>
            </a:r>
            <a:r>
              <a:rPr lang="pl-PL" sz="1800" b="0" i="0" u="none" strike="noStrike" kern="0" cap="none" spc="0" baseline="0">
                <a:solidFill>
                  <a:srgbClr val="FFFFFF"/>
                </a:solidFill>
                <a:uFillTx/>
                <a:latin typeface="Calibri"/>
                <a:ea typeface=""/>
                <a:cs typeface=""/>
              </a:rPr>
              <a:t>a, sprężynowiec pojedynczy, huśtawka ważka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Z siłowni plenerowej: zestaw podwójny na słupie, orbitrek i wioślarz oraz z urządzeń uzupełniających: ławka, kosz na śmieci, tablica z regulaminem, lampa solarna.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W miejscowości Zaosie </a:t>
            </a:r>
            <a:r>
              <a:rPr lang="pl-PL" sz="1800" b="0" i="0" u="none" strike="noStrike" kern="0" cap="none" spc="0" baseline="0">
                <a:solidFill>
                  <a:srgbClr val="FFFFFF"/>
                </a:solidFill>
                <a:uFillTx/>
                <a:latin typeface="Calibri"/>
                <a:ea typeface=""/>
                <a:cs typeface=""/>
              </a:rPr>
              <a:t>plac zabaw składający się z następujących elementów: zestaw zabawowy podest/domek ze zjeżdżalnią i trapem, huśtawka podwójna, sprężynowiec pojedynczy, huśtawka ważka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Z siłowni plenerowej: zestaw podwójny na słupie: wioślarz i orbitrek oraz urządzenia uzupełniające: </a:t>
            </a:r>
            <a:r>
              <a:rPr lang="pl-PL" sz="1800" b="0" i="0" u="none" strike="noStrike" kern="0" cap="none" spc="0" baseline="0">
                <a:solidFill>
                  <a:srgbClr val="FFFFFF"/>
                </a:solidFill>
                <a:uFillTx/>
                <a:latin typeface="Calibri"/>
                <a:ea typeface=""/>
                <a:cs typeface=""/>
              </a:rPr>
              <a:t>ławka, kosz, tablica z regulaminem, lampa solarna.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W miejscowości Józefin </a:t>
            </a:r>
            <a:r>
              <a:rPr lang="pl-PL" sz="1800" b="0" i="0" u="none" strike="noStrike" kern="0" cap="none" spc="0" baseline="0">
                <a:solidFill>
                  <a:srgbClr val="FFFFFF"/>
                </a:solidFill>
                <a:uFillTx/>
                <a:latin typeface="Calibri"/>
                <a:ea typeface=""/>
                <a:cs typeface=""/>
              </a:rPr>
              <a:t>plac zabaw składający się z następujących elementów: karuzela słupowa, huśtawka podwójna, sprężynowiec pojedynczy, huśtawka ważka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Z siłowni plenerowej: zestaw podwójny: wioślarz i orbitrek, oraz urządzenia uzupełniające: ławka, kosz, tablica z regulaminem, lampa solarna.</a:t>
            </a:r>
            <a:r>
              <a:rPr lang="pl-PL" sz="1800" b="0" i="0" u="none" strike="noStrike" kern="0" cap="none" spc="0" baseline="0">
                <a:solidFill>
                  <a:srgbClr val="FFFFFF"/>
                </a:solidFill>
                <a:uFillTx/>
                <a:latin typeface="Calibri"/>
                <a:ea typeface=""/>
                <a:cs typeface=""/>
              </a:rPr>
              <a:t>Teren rekreacyjny został ogrodzony</a:t>
            </a:r>
            <a:endParaRPr lang="pl-PL" sz="1800" b="0" i="0" u="none" strike="noStrike" kern="1200" cap="none" spc="0" baseline="0">
              <a:solidFill>
                <a:srgbClr val="FFFFFF"/>
              </a:solidFill>
              <a:uFillTx/>
              <a:latin typeface="Calibri"/>
              <a:ea typeface=""/>
              <a:cs typeface=""/>
            </a:endParaRPr>
          </a:p>
        </p:txBody>
      </p:sp>
      <p:pic>
        <p:nvPicPr>
          <p:cNvPr id="6" name="Obraz 10"/>
          <p:cNvPicPr>
            <a:picLocks noChangeAspect="1"/>
          </p:cNvPicPr>
          <p:nvPr/>
        </p:nvPicPr>
        <p:blipFill>
          <a:blip r:embed="rId3" cstate="print"/>
          <a:stretch>
            <a:fillRect/>
          </a:stretch>
        </p:blipFill>
        <p:spPr>
          <a:xfrm>
            <a:off x="8157188" y="120572"/>
            <a:ext cx="930310" cy="93031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31">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DUŻE</a:t>
            </a:r>
            <a:r>
              <a:rPr lang="pl-PL" sz="1800" b="0" i="0" u="none" strike="noStrike" kern="1200" cap="none" spc="0" baseline="0">
                <a:solidFill>
                  <a:srgbClr val="FFFFFF"/>
                </a:solidFill>
                <a:uFillTx/>
                <a:latin typeface="Calibri"/>
                <a:ea typeface=""/>
                <a:cs typeface=""/>
              </a:rPr>
              <a:t> PROJEKTY</a:t>
            </a:r>
          </a:p>
        </p:txBody>
      </p:sp>
      <p:sp>
        <p:nvSpPr>
          <p:cNvPr id="3" name="TextBox 14"/>
          <p:cNvSpPr txBox="1"/>
          <p:nvPr/>
        </p:nvSpPr>
        <p:spPr>
          <a:xfrm>
            <a:off x="1513524" y="3999750"/>
            <a:ext cx="7121566"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 </a:t>
            </a:r>
            <a:endParaRPr lang="pl-PL" sz="1800" b="0" i="0" u="none" strike="noStrike" kern="1200" cap="none" spc="0" baseline="0">
              <a:solidFill>
                <a:srgbClr val="FFFFFF"/>
              </a:solidFill>
              <a:uFillTx/>
              <a:latin typeface="Calibri"/>
              <a:ea typeface=""/>
              <a:cs typeface=""/>
            </a:endParaRPr>
          </a:p>
        </p:txBody>
      </p:sp>
      <p:pic>
        <p:nvPicPr>
          <p:cNvPr id="4" name="Obraz 9"/>
          <p:cNvPicPr>
            <a:picLocks noChangeAspect="1"/>
          </p:cNvPicPr>
          <p:nvPr/>
        </p:nvPicPr>
        <p:blipFill>
          <a:blip r:embed="rId3" cstate="print"/>
          <a:stretch>
            <a:fillRect/>
          </a:stretch>
        </p:blipFill>
        <p:spPr>
          <a:xfrm rot="16200004">
            <a:off x="197017" y="217490"/>
            <a:ext cx="377061" cy="377061"/>
          </a:xfrm>
          <a:prstGeom prst="rect">
            <a:avLst/>
          </a:prstGeom>
          <a:noFill/>
          <a:ln>
            <a:noFill/>
          </a:ln>
        </p:spPr>
      </p:pic>
      <p:pic>
        <p:nvPicPr>
          <p:cNvPr id="5" name="Obraz 5"/>
          <p:cNvPicPr>
            <a:picLocks noChangeAspect="1"/>
          </p:cNvPicPr>
          <p:nvPr/>
        </p:nvPicPr>
        <p:blipFill>
          <a:blip r:embed="rId4" cstate="print"/>
          <a:stretch>
            <a:fillRect/>
          </a:stretch>
        </p:blipFill>
        <p:spPr>
          <a:xfrm>
            <a:off x="1236095" y="103985"/>
            <a:ext cx="3157862" cy="31578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Obraz 6"/>
          <p:cNvPicPr>
            <a:picLocks noChangeAspect="1"/>
          </p:cNvPicPr>
          <p:nvPr/>
        </p:nvPicPr>
        <p:blipFill>
          <a:blip r:embed="rId5" cstate="print"/>
          <a:stretch>
            <a:fillRect/>
          </a:stretch>
        </p:blipFill>
        <p:spPr>
          <a:xfrm>
            <a:off x="5531141" y="103994"/>
            <a:ext cx="3157862" cy="3157862"/>
          </a:xfrm>
          <a:prstGeom prst="rect">
            <a:avLst/>
          </a:prstGeom>
          <a:no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Obraz 7"/>
          <p:cNvPicPr>
            <a:picLocks noChangeAspect="1"/>
          </p:cNvPicPr>
          <p:nvPr/>
        </p:nvPicPr>
        <p:blipFill>
          <a:blip r:embed="rId6" cstate="print"/>
          <a:stretch>
            <a:fillRect/>
          </a:stretch>
        </p:blipFill>
        <p:spPr>
          <a:xfrm>
            <a:off x="1236095" y="3407283"/>
            <a:ext cx="3209598" cy="32095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Obraz 8"/>
          <p:cNvPicPr>
            <a:picLocks noChangeAspect="1"/>
          </p:cNvPicPr>
          <p:nvPr/>
        </p:nvPicPr>
        <p:blipFill>
          <a:blip r:embed="rId7" cstate="print"/>
          <a:stretch>
            <a:fillRect/>
          </a:stretch>
        </p:blipFill>
        <p:spPr>
          <a:xfrm>
            <a:off x="5531141" y="3447946"/>
            <a:ext cx="3191740" cy="31917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a:off x="979171" y="255337"/>
            <a:ext cx="7190139" cy="172472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bg1"/>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3" name="TextBox 14"/>
          <p:cNvSpPr txBox="1"/>
          <p:nvPr/>
        </p:nvSpPr>
        <p:spPr>
          <a:xfrm>
            <a:off x="1513524" y="3999750"/>
            <a:ext cx="7121566"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 </a:t>
            </a:r>
            <a:endParaRPr lang="pl-PL" sz="1800" b="0" i="0" u="none" strike="noStrike" kern="1200" cap="none" spc="0" baseline="0">
              <a:solidFill>
                <a:srgbClr val="FFFFFF"/>
              </a:solidFill>
              <a:uFillTx/>
              <a:latin typeface="Calibri"/>
              <a:ea typeface=""/>
              <a:cs typeface=""/>
            </a:endParaRPr>
          </a:p>
        </p:txBody>
      </p:sp>
      <p:sp>
        <p:nvSpPr>
          <p:cNvPr id="9" name="Prostokąt 8"/>
          <p:cNvSpPr/>
          <p:nvPr/>
        </p:nvSpPr>
        <p:spPr>
          <a:xfrm>
            <a:off x="395536" y="2420888"/>
            <a:ext cx="8568952" cy="3046988"/>
          </a:xfrm>
          <a:prstGeom prst="rect">
            <a:avLst/>
          </a:prstGeom>
        </p:spPr>
        <p:txBody>
          <a:bodyPr wrap="square">
            <a:spAutoFit/>
          </a:bodyPr>
          <a:lstStyle/>
          <a:p>
            <a:pPr algn="ctr"/>
            <a:r>
              <a:rPr lang="pl-PL" sz="2400" b="1" dirty="0" smtClean="0">
                <a:cs typeface="Arial" charset="0"/>
              </a:rPr>
              <a:t>Stowarzyszenie </a:t>
            </a:r>
            <a:r>
              <a:rPr lang="pl-PL" sz="2400" b="1" dirty="0" smtClean="0">
                <a:cs typeface="Arial" charset="0"/>
              </a:rPr>
              <a:t>Lokalna Grupa Działania „BUD-UJ RAZEM</a:t>
            </a:r>
          </a:p>
          <a:p>
            <a:pPr algn="ctr">
              <a:defRPr/>
            </a:pPr>
            <a:r>
              <a:rPr lang="pl-PL" sz="2400" dirty="0" smtClean="0">
                <a:cs typeface="Arial" charset="0"/>
              </a:rPr>
              <a:t>Siedziba: Osiedle Niewiadów 43  </a:t>
            </a:r>
          </a:p>
          <a:p>
            <a:pPr algn="ctr">
              <a:defRPr/>
            </a:pPr>
            <a:r>
              <a:rPr lang="pl-PL" sz="2400" dirty="0" smtClean="0">
                <a:cs typeface="Arial" charset="0"/>
              </a:rPr>
              <a:t>97-225 Ujazd                        </a:t>
            </a:r>
          </a:p>
          <a:p>
            <a:pPr algn="ctr">
              <a:defRPr/>
            </a:pPr>
            <a:r>
              <a:rPr lang="pl-PL" sz="2400" dirty="0" smtClean="0">
                <a:cs typeface="Arial" charset="0"/>
              </a:rPr>
              <a:t>  Biuro: Plac Kościuszki 5</a:t>
            </a:r>
          </a:p>
          <a:p>
            <a:pPr algn="ctr">
              <a:defRPr/>
            </a:pPr>
            <a:r>
              <a:rPr lang="pl-PL" sz="2400" dirty="0" smtClean="0">
                <a:cs typeface="Arial" charset="0"/>
              </a:rPr>
              <a:t>97-225 Ujazd</a:t>
            </a:r>
          </a:p>
          <a:p>
            <a:pPr algn="ctr">
              <a:defRPr/>
            </a:pPr>
            <a:endParaRPr lang="pl-PL" sz="2400" dirty="0" smtClean="0">
              <a:cs typeface="Arial" charset="0"/>
            </a:endParaRPr>
          </a:p>
          <a:p>
            <a:pPr algn="ctr">
              <a:defRPr/>
            </a:pPr>
            <a:r>
              <a:rPr lang="pl-PL" sz="2400" dirty="0" smtClean="0">
                <a:cs typeface="Arial" charset="0"/>
              </a:rPr>
              <a:t>tel.44 719 22 29</a:t>
            </a:r>
          </a:p>
          <a:p>
            <a:pPr algn="ctr">
              <a:defRPr/>
            </a:pPr>
            <a:r>
              <a:rPr lang="pl-PL" sz="2400" dirty="0" smtClean="0">
                <a:cs typeface="Arial" charset="0"/>
              </a:rPr>
              <a:t>e-mail: </a:t>
            </a:r>
            <a:r>
              <a:rPr lang="pl-PL" sz="2400" dirty="0" err="1" smtClean="0">
                <a:cs typeface="Arial" charset="0"/>
              </a:rPr>
              <a:t>biuro@buduj.eu</a:t>
            </a:r>
            <a:endParaRPr lang="pl-PL" sz="2400" dirty="0">
              <a:cs typeface="Arial" charset="0"/>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3" y="624151"/>
            <a:ext cx="6773234" cy="987097"/>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8">
    <p:bg>
      <p:bgPr>
        <a:gradFill>
          <a:gsLst>
            <a:gs pos="0">
              <a:srgbClr val="5B9BD5"/>
            </a:gs>
            <a:gs pos="84000">
              <a:schemeClr val="bg1"/>
            </a:gs>
            <a:gs pos="100000">
              <a:srgbClr val="FFFFFF"/>
            </a:gs>
          </a:gsLst>
          <a:lin ang="16200000"/>
        </a:gradFill>
        <a:effectLst/>
      </p:bgPr>
    </p:bg>
    <p:spTree>
      <p:nvGrpSpPr>
        <p:cNvPr id="1" name=""/>
        <p:cNvGrpSpPr/>
        <p:nvPr/>
      </p:nvGrpSpPr>
      <p:grpSpPr>
        <a:xfrm>
          <a:off x="0" y="0"/>
          <a:ext cx="0" cy="0"/>
          <a:chOff x="0" y="0"/>
          <a:chExt cx="0" cy="0"/>
        </a:xfrm>
      </p:grpSpPr>
      <p:sp>
        <p:nvSpPr>
          <p:cNvPr id="2" name="Snip Diagonal Corner Rectangle 10"/>
          <p:cNvSpPr/>
          <p:nvPr/>
        </p:nvSpPr>
        <p:spPr>
          <a:xfrm>
            <a:off x="899592" y="2132856"/>
            <a:ext cx="7992888" cy="3312368"/>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0"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600" b="0" i="0" u="none" strike="noStrike" kern="1200" cap="none" spc="0" baseline="0" dirty="0">
              <a:solidFill>
                <a:srgbClr val="FFFFFF"/>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i="0" u="none" strike="noStrike" kern="1200" cap="none" spc="0" baseline="0" dirty="0">
                <a:solidFill>
                  <a:srgbClr val="FFFF00"/>
                </a:solidFill>
                <a:uFillTx/>
                <a:latin typeface="Calibri"/>
                <a:ea typeface=""/>
                <a:cs typeface=""/>
              </a:rPr>
              <a:t>Dokonania naszych beneficjentów – przykłady projektów zrealizowanych i współfinansowanych ze środków Unii </a:t>
            </a:r>
            <a:r>
              <a:rPr lang="pl-PL" sz="2000" b="1" i="0" u="none" strike="noStrike" kern="1200" cap="none" spc="0" baseline="0" dirty="0" smtClean="0">
                <a:solidFill>
                  <a:srgbClr val="FFFF00"/>
                </a:solidFill>
                <a:uFillTx/>
                <a:latin typeface="Calibri"/>
                <a:ea typeface=""/>
                <a:cs typeface=""/>
              </a:rPr>
              <a:t>Europejskiej</a:t>
            </a:r>
            <a:endParaRPr lang="pl-PL" sz="2000" b="1" i="0" u="none" strike="noStrike" kern="1200" cap="none" spc="0" baseline="0" dirty="0">
              <a:solidFill>
                <a:srgbClr val="FFFF00"/>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i="0" u="none" strike="noStrike" kern="1200" cap="none" spc="0" baseline="0" dirty="0">
                <a:solidFill>
                  <a:srgbClr val="FFFF00"/>
                </a:solidFill>
                <a:uFillTx/>
                <a:latin typeface="Calibri"/>
                <a:ea typeface=""/>
                <a:cs typeface=""/>
              </a:rPr>
              <a:t>w ramach </a:t>
            </a:r>
            <a:r>
              <a:rPr lang="pl-PL" sz="2000" b="1" i="0" u="none" strike="noStrike" kern="1200" cap="none" spc="0" baseline="0" dirty="0" err="1">
                <a:solidFill>
                  <a:srgbClr val="FFFF00"/>
                </a:solidFill>
                <a:uFillTx/>
                <a:latin typeface="Calibri"/>
                <a:ea typeface=""/>
                <a:cs typeface=""/>
              </a:rPr>
              <a:t>poddziałania</a:t>
            </a:r>
            <a:r>
              <a:rPr lang="pl-PL" sz="2000" b="1" i="0" u="none" strike="noStrike" kern="1200" cap="none" spc="0" baseline="0" dirty="0">
                <a:solidFill>
                  <a:srgbClr val="FFFF00"/>
                </a:solidFill>
                <a:uFillTx/>
                <a:latin typeface="Calibri"/>
                <a:ea typeface=""/>
                <a:cs typeface=""/>
              </a:rPr>
              <a:t> 19.2 „Wsparcie na wdrażanie operacji </a:t>
            </a:r>
            <a:r>
              <a:rPr lang="pl-PL" sz="2000" b="1" i="0" u="none" strike="noStrike" kern="1200" cap="none" spc="0" baseline="0" dirty="0" smtClean="0">
                <a:solidFill>
                  <a:srgbClr val="FFFF00"/>
                </a:solidFill>
                <a:uFillTx/>
                <a:latin typeface="Calibri"/>
                <a:ea typeface=""/>
                <a:cs typeface=""/>
              </a:rPr>
              <a:t>w</a:t>
            </a:r>
            <a:endParaRPr lang="pl-PL" sz="2000" b="1" i="0" u="none" strike="noStrike" kern="1200" cap="none" spc="0" baseline="0" dirty="0">
              <a:solidFill>
                <a:srgbClr val="FFFF00"/>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dirty="0" smtClean="0">
                <a:solidFill>
                  <a:srgbClr val="FFFF00"/>
                </a:solidFill>
                <a:latin typeface="Calibri"/>
                <a:ea typeface=""/>
                <a:cs typeface=""/>
              </a:rPr>
              <a:t>r</a:t>
            </a:r>
            <a:r>
              <a:rPr lang="pl-PL" sz="2000" b="1" i="0" u="none" strike="noStrike" kern="1200" cap="none" spc="0" baseline="0" dirty="0" smtClean="0">
                <a:solidFill>
                  <a:srgbClr val="FFFF00"/>
                </a:solidFill>
                <a:uFillTx/>
                <a:latin typeface="Calibri"/>
                <a:ea typeface=""/>
                <a:cs typeface=""/>
              </a:rPr>
              <a:t>amach</a:t>
            </a:r>
            <a:r>
              <a:rPr lang="pl-PL" sz="2000" b="1" i="0" u="none" strike="noStrike" kern="1200" cap="none" spc="0" dirty="0" smtClean="0">
                <a:solidFill>
                  <a:srgbClr val="FFFF00"/>
                </a:solidFill>
                <a:uFillTx/>
                <a:latin typeface="Calibri"/>
                <a:ea typeface=""/>
                <a:cs typeface=""/>
              </a:rPr>
              <a:t> </a:t>
            </a:r>
            <a:r>
              <a:rPr lang="pl-PL" sz="2000" b="1" i="0" u="none" strike="noStrike" kern="1200" cap="none" spc="0" baseline="0" dirty="0" smtClean="0">
                <a:solidFill>
                  <a:srgbClr val="FFFF00"/>
                </a:solidFill>
                <a:uFillTx/>
                <a:latin typeface="Calibri"/>
                <a:ea typeface=""/>
                <a:cs typeface=""/>
              </a:rPr>
              <a:t>strategii </a:t>
            </a:r>
            <a:r>
              <a:rPr lang="pl-PL" sz="2000" b="1" i="0" u="none" strike="noStrike" kern="1200" cap="none" spc="0" baseline="0" dirty="0">
                <a:solidFill>
                  <a:srgbClr val="FFFF00"/>
                </a:solidFill>
                <a:uFillTx/>
                <a:latin typeface="Calibri"/>
                <a:ea typeface=""/>
                <a:cs typeface=""/>
              </a:rPr>
              <a:t>rozwoju lokalnego kierowanego przez społeczność”</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000" b="1" i="0" u="none" strike="noStrike" kern="1200" cap="none" spc="0" baseline="0" dirty="0">
                <a:solidFill>
                  <a:srgbClr val="FFFF00"/>
                </a:solidFill>
                <a:uFillTx/>
                <a:latin typeface="Calibri"/>
                <a:ea typeface=""/>
                <a:cs typeface=""/>
              </a:rPr>
              <a:t>objętego Programem Rozwoju Obszarów Wiejskich na lata </a:t>
            </a:r>
            <a:r>
              <a:rPr lang="pl-PL" sz="2000" b="1" i="0" u="none" strike="noStrike" kern="1200" cap="none" spc="0" baseline="0" dirty="0" smtClean="0">
                <a:solidFill>
                  <a:srgbClr val="FFFF00"/>
                </a:solidFill>
                <a:uFillTx/>
                <a:latin typeface="Calibri"/>
                <a:ea typeface=""/>
                <a:cs typeface=""/>
              </a:rPr>
              <a:t>2014-2020.</a:t>
            </a:r>
            <a:endParaRPr lang="pl-PL" sz="2000" b="1" i="0" u="none" strike="noStrike" kern="1200" cap="none" spc="0" baseline="0" dirty="0">
              <a:solidFill>
                <a:srgbClr val="000000"/>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FFFFFF"/>
              </a:solidFill>
              <a:uFillTx/>
              <a:latin typeface="Calibri"/>
              <a:ea typeface=""/>
              <a:cs typeface=""/>
            </a:endParaRPr>
          </a:p>
        </p:txBody>
      </p:sp>
      <p:sp>
        <p:nvSpPr>
          <p:cNvPr id="3" name="Prostokąt zaokrąglony 6"/>
          <p:cNvSpPr/>
          <p:nvPr/>
        </p:nvSpPr>
        <p:spPr>
          <a:xfrm rot="16200004">
            <a:off x="-2855794" y="315252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23000"/>
            </a:srgbClr>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800" b="1" i="0" u="none" strike="noStrike" kern="0" cap="none" spc="0" baseline="0">
                <a:solidFill>
                  <a:srgbClr val="000000"/>
                </a:solidFill>
                <a:uFillTx/>
                <a:latin typeface="Calibri"/>
                <a:ea typeface=""/>
                <a:cs typeface=""/>
              </a:rPr>
              <a:t>Stowarzyszenie LGD ,,BUD-UJ RAZEM’’</a:t>
            </a:r>
            <a:endParaRPr lang="pl-PL" sz="2800" b="1" i="0" u="none" strike="noStrike" kern="1200" cap="none" spc="0" baseline="0">
              <a:solidFill>
                <a:srgbClr val="000000"/>
              </a:solidFill>
              <a:uFillTx/>
              <a:latin typeface="Calibri"/>
              <a:ea typeface=""/>
              <a:cs typeface=""/>
            </a:endParaRPr>
          </a:p>
        </p:txBody>
      </p:sp>
      <p:pic>
        <p:nvPicPr>
          <p:cNvPr id="4" name="Obraz 4"/>
          <p:cNvPicPr>
            <a:picLocks noChangeAspect="1"/>
          </p:cNvPicPr>
          <p:nvPr/>
        </p:nvPicPr>
        <p:blipFill>
          <a:blip r:embed="rId3" cstate="print"/>
          <a:stretch>
            <a:fillRect/>
          </a:stretch>
        </p:blipFill>
        <p:spPr>
          <a:xfrm>
            <a:off x="928618" y="122822"/>
            <a:ext cx="7639144" cy="118735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9">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0"/>
          <p:cNvSpPr/>
          <p:nvPr/>
        </p:nvSpPr>
        <p:spPr>
          <a:xfrm>
            <a:off x="777733" y="4424141"/>
            <a:ext cx="7380204" cy="1984266"/>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Prostokąt zaokrąglony 6"/>
          <p:cNvSpPr/>
          <p:nvPr/>
        </p:nvSpPr>
        <p:spPr>
          <a:xfrm rot="16200004">
            <a:off x="-2933823" y="3145341"/>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4" name="Snip Diagonal Corner Rectangle 12"/>
          <p:cNvSpPr/>
          <p:nvPr/>
        </p:nvSpPr>
        <p:spPr>
          <a:xfrm>
            <a:off x="767501" y="143707"/>
            <a:ext cx="7345649" cy="168509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5" name="TextBox 14"/>
          <p:cNvSpPr txBox="1"/>
          <p:nvPr/>
        </p:nvSpPr>
        <p:spPr>
          <a:xfrm>
            <a:off x="957724" y="273734"/>
            <a:ext cx="6424400"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0" cap="none" spc="0" baseline="0">
                <a:solidFill>
                  <a:srgbClr val="FFFFFF"/>
                </a:solidFill>
                <a:uFillTx/>
                <a:latin typeface="Calibri"/>
                <a:ea typeface=""/>
                <a:cs typeface=""/>
              </a:rPr>
              <a:t>Zakup instrumentów dętych stanowiących wyposażenie dla Orkiestry  Dętej działającej przy OSP w Czarnocinie (1/2017/G)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Ochotnicza Straż Pożarna w Czarnocinie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 </a:t>
            </a:r>
            <a:r>
              <a:rPr lang="pl-PL" sz="1800" b="0" i="0" u="none" strike="noStrike" kern="0" cap="none" spc="0" baseline="0">
                <a:solidFill>
                  <a:srgbClr val="FFFFFF"/>
                </a:solidFill>
                <a:uFillTx/>
                <a:latin typeface="Calibri"/>
                <a:ea typeface=""/>
                <a:cs typeface=""/>
              </a:rPr>
              <a:t>10 000,00 zł</a:t>
            </a:r>
            <a:endParaRPr lang="pl-PL" sz="1800" b="0" i="0" u="none" strike="noStrike" kern="1200" cap="none" spc="0" baseline="0">
              <a:solidFill>
                <a:srgbClr val="FFFFFF"/>
              </a:solidFill>
              <a:uFillTx/>
              <a:latin typeface="Calibri"/>
              <a:ea typeface=""/>
              <a:cs typeface=""/>
            </a:endParaRPr>
          </a:p>
        </p:txBody>
      </p:sp>
      <p:sp>
        <p:nvSpPr>
          <p:cNvPr id="6" name="TextBox 15"/>
          <p:cNvSpPr txBox="1"/>
          <p:nvPr/>
        </p:nvSpPr>
        <p:spPr>
          <a:xfrm>
            <a:off x="957724" y="4539109"/>
            <a:ext cx="6941018" cy="175432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Opis Projektu: </a:t>
            </a:r>
            <a:r>
              <a:rPr lang="pl-PL" sz="1800" b="0" i="0" u="none" strike="noStrike" kern="1200" cap="none" spc="0" baseline="0">
                <a:solidFill>
                  <a:srgbClr val="FFFFFF"/>
                </a:solidFill>
                <a:uFillTx/>
                <a:latin typeface="Calibri"/>
                <a:ea typeface=""/>
                <a:cs typeface=""/>
              </a:rPr>
              <a:t>Operacja  polegała na zakupie instrumentów dętych, które stanowić będą wyposażenie dla Orkiestry Dętej działającej przy OSP w Czarnocinie.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000000"/>
                </a:solidFill>
                <a:uFillTx/>
                <a:latin typeface="Calibri"/>
                <a:ea typeface=""/>
                <a:cs typeface=""/>
              </a:rPr>
              <a:t> </a:t>
            </a:r>
            <a:r>
              <a:rPr lang="pl-PL" sz="1800" b="0" i="0" u="none" strike="noStrike" kern="1200" cap="none" spc="0" baseline="0">
                <a:solidFill>
                  <a:srgbClr val="FFFFFF"/>
                </a:solidFill>
                <a:uFillTx/>
                <a:latin typeface="Calibri"/>
                <a:ea typeface=""/>
                <a:cs typeface=""/>
              </a:rPr>
              <a:t>Zakupione instrumenty dęte:</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tuba - instrument dęty blaszany 1 szt.</a:t>
            </a:r>
            <a:br>
              <a:rPr lang="pl-PL" sz="1800" b="0" i="0" u="none" strike="noStrike" kern="1200" cap="none" spc="0" baseline="0">
                <a:solidFill>
                  <a:srgbClr val="FFFFFF"/>
                </a:solidFill>
                <a:uFillTx/>
                <a:latin typeface="Calibri"/>
                <a:ea typeface=""/>
                <a:cs typeface=""/>
              </a:rPr>
            </a:br>
            <a:r>
              <a:rPr lang="pl-PL" sz="1800" b="0" i="0" u="none" strike="noStrike" kern="1200" cap="none" spc="0" baseline="0">
                <a:solidFill>
                  <a:srgbClr val="FFFFFF"/>
                </a:solidFill>
                <a:uFillTx/>
                <a:latin typeface="Calibri"/>
                <a:ea typeface=""/>
                <a:cs typeface=""/>
              </a:rPr>
              <a:t>* saksofon altowy - instrument dęty blaszany 2 szt.</a:t>
            </a:r>
          </a:p>
        </p:txBody>
      </p:sp>
      <p:sp>
        <p:nvSpPr>
          <p:cNvPr id="7" name="Snip Diagonal Corner Rectangle 12"/>
          <p:cNvSpPr/>
          <p:nvPr/>
        </p:nvSpPr>
        <p:spPr>
          <a:xfrm>
            <a:off x="767510" y="2183075"/>
            <a:ext cx="7390436" cy="1883956"/>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 </a:t>
            </a:r>
            <a:r>
              <a:rPr lang="pl-PL" sz="1800" b="0" i="0" u="none" strike="noStrike" kern="0" cap="none" spc="0" baseline="0">
                <a:solidFill>
                  <a:srgbClr val="FFFFFF"/>
                </a:solidFill>
                <a:uFillTx/>
                <a:latin typeface="Calibri"/>
                <a:ea typeface=""/>
                <a:cs typeface=""/>
              </a:rPr>
              <a:t>Aktywizacja społeczności lokalnej oraz kultywowanie tradycji muzycznych poprzez doposażenie orkiestry dętej działającej przy Ochotniczej Straży Pożarnej w Czarnocinie w instrumenty dęte. Zakupione instrumenty służyć będą promocji i zachowaniu dziedzictwa kulturowego regionu Lokalnej Grupy Działania "BUD-UJ RAZEM".</a:t>
            </a:r>
          </a:p>
        </p:txBody>
      </p:sp>
      <p:pic>
        <p:nvPicPr>
          <p:cNvPr id="8" name="Obraz 8"/>
          <p:cNvPicPr>
            <a:picLocks noChangeAspect="1"/>
          </p:cNvPicPr>
          <p:nvPr/>
        </p:nvPicPr>
        <p:blipFill>
          <a:blip r:embed="rId3" cstate="print"/>
          <a:stretch>
            <a:fillRect/>
          </a:stretch>
        </p:blipFill>
        <p:spPr>
          <a:xfrm>
            <a:off x="8157947" y="120572"/>
            <a:ext cx="884051" cy="88405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0">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kern="0" dirty="0">
              <a:solidFill>
                <a:srgbClr val="FFFFFF"/>
              </a:solidFill>
              <a:latin typeface="Calibri"/>
            </a:endParaRPr>
          </a:p>
          <a:p>
            <a:pPr algn="ctr">
              <a:defRPr sz="1800" b="0" i="0" u="none" strike="noStrike" kern="0" cap="none" spc="0" baseline="0">
                <a:solidFill>
                  <a:srgbClr val="000000"/>
                </a:solidFill>
                <a:uFillTx/>
              </a:defRPr>
            </a:pPr>
            <a:r>
              <a:rPr lang="pl-PL" dirty="0" smtClean="0">
                <a:solidFill>
                  <a:srgbClr val="FFFFFF"/>
                </a:solidFill>
              </a:rPr>
              <a:t>ZADANIA </a:t>
            </a:r>
            <a:r>
              <a:rPr lang="pl-PL" dirty="0">
                <a:solidFill>
                  <a:srgbClr val="FFFFFF"/>
                </a:solidFill>
              </a:rPr>
              <a:t>GRANTOWE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pic>
        <p:nvPicPr>
          <p:cNvPr id="3" name="Obraz 4"/>
          <p:cNvPicPr>
            <a:picLocks noChangeAspect="1"/>
          </p:cNvPicPr>
          <p:nvPr/>
        </p:nvPicPr>
        <p:blipFill>
          <a:blip r:embed="rId3" cstate="print"/>
          <a:stretch>
            <a:fillRect/>
          </a:stretch>
        </p:blipFill>
        <p:spPr>
          <a:xfrm>
            <a:off x="1040367" y="230483"/>
            <a:ext cx="4274189" cy="2908496"/>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pic>
        <p:nvPicPr>
          <p:cNvPr id="4" name="Obraz 5"/>
          <p:cNvPicPr>
            <a:picLocks noChangeAspect="1"/>
          </p:cNvPicPr>
          <p:nvPr/>
        </p:nvPicPr>
        <p:blipFill>
          <a:blip r:embed="rId4" cstate="print"/>
          <a:stretch>
            <a:fillRect/>
          </a:stretch>
        </p:blipFill>
        <p:spPr>
          <a:xfrm>
            <a:off x="4384072" y="3471199"/>
            <a:ext cx="4400504" cy="3079726"/>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pic>
        <p:nvPicPr>
          <p:cNvPr id="5" name="Obraz 5"/>
          <p:cNvPicPr>
            <a:picLocks noChangeAspect="1"/>
          </p:cNvPicPr>
          <p:nvPr/>
        </p:nvPicPr>
        <p:blipFill>
          <a:blip r:embed="rId5" cstate="print"/>
          <a:stretch>
            <a:fillRect/>
          </a:stretch>
        </p:blipFill>
        <p:spPr>
          <a:xfrm rot="16200004">
            <a:off x="177439" y="230483"/>
            <a:ext cx="416216" cy="416216"/>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1">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2"/>
          <p:cNvSpPr/>
          <p:nvPr/>
        </p:nvSpPr>
        <p:spPr>
          <a:xfrm>
            <a:off x="920937" y="2529779"/>
            <a:ext cx="7121566" cy="172686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TextBox 15"/>
          <p:cNvSpPr txBox="1"/>
          <p:nvPr/>
        </p:nvSpPr>
        <p:spPr>
          <a:xfrm>
            <a:off x="997189" y="2688710"/>
            <a:ext cx="6941018" cy="1200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FFFFFF"/>
                </a:solidFill>
                <a:uFillTx/>
                <a:latin typeface="Calibri"/>
                <a:ea typeface=""/>
                <a:cs typeface=""/>
              </a:rPr>
              <a:t>Cel projektu: </a:t>
            </a:r>
            <a:r>
              <a:rPr lang="pl-PL" sz="1800" b="0" i="0" u="none" strike="noStrike" kern="0" cap="none" spc="0" baseline="0">
                <a:solidFill>
                  <a:srgbClr val="FFFFFF"/>
                </a:solidFill>
                <a:uFillTx/>
                <a:latin typeface="Calibri"/>
                <a:ea typeface=""/>
                <a:cs typeface=""/>
              </a:rPr>
              <a:t>K</a:t>
            </a:r>
            <a:r>
              <a:rPr lang="pl-PL" sz="1800" b="0" i="0" u="none" strike="noStrike" kern="1200" cap="none" spc="0" baseline="0">
                <a:solidFill>
                  <a:srgbClr val="FFFFFF"/>
                </a:solidFill>
                <a:uFillTx/>
                <a:latin typeface="Calibri"/>
                <a:ea typeface=""/>
                <a:cs typeface=""/>
              </a:rPr>
              <a:t>ultywowanie tradycji i promocja gminy oraz obszaru LGD BUD -UJ RAZEM poprzez doposażenie Gminnej Orkiestry Dętej z Gorzkowic w nowe instrumenty.</a:t>
            </a:r>
            <a:r>
              <a:rPr lang="pl-PL" sz="1800" b="0" i="0" u="none" strike="noStrike" kern="1200" cap="none" spc="0" baseline="0">
                <a:solidFill>
                  <a:srgbClr val="000000"/>
                </a:solidFill>
                <a:uFillTx/>
                <a:latin typeface="Calibri"/>
                <a:ea typeface=""/>
                <a:cs typeface=""/>
              </a:rPr>
              <a:t> </a:t>
            </a:r>
            <a:r>
              <a:rPr lang="pl-PL" sz="1800" b="0" i="0" u="none" strike="noStrike" kern="1200" cap="none" spc="0" baseline="0">
                <a:solidFill>
                  <a:srgbClr val="FFFFFF"/>
                </a:solidFill>
                <a:uFillTx/>
                <a:latin typeface="Calibri"/>
                <a:ea typeface=""/>
                <a:cs typeface=""/>
              </a:rPr>
              <a:t>Dzięki zakupowi zwiększy się aktywność zespołu oraz poprawi jakość ich występów.</a:t>
            </a:r>
          </a:p>
        </p:txBody>
      </p:sp>
      <p:sp>
        <p:nvSpPr>
          <p:cNvPr id="4"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algn="ctr">
              <a:defRPr sz="1800" b="0" i="0" u="none" strike="noStrike" kern="0" cap="none" spc="0" baseline="0">
                <a:solidFill>
                  <a:srgbClr val="000000"/>
                </a:solidFill>
                <a:uFillTx/>
              </a:defRPr>
            </a:pPr>
            <a:endParaRPr lang="pl-PL" dirty="0">
              <a:solidFill>
                <a:srgbClr val="FFFFFF"/>
              </a:solidFil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5" name="Snip Diagonal Corner Rectangle 12"/>
          <p:cNvSpPr/>
          <p:nvPr/>
        </p:nvSpPr>
        <p:spPr>
          <a:xfrm>
            <a:off x="892893" y="176716"/>
            <a:ext cx="7149611" cy="1856798"/>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6" name="TextBox 14"/>
          <p:cNvSpPr txBox="1"/>
          <p:nvPr/>
        </p:nvSpPr>
        <p:spPr>
          <a:xfrm>
            <a:off x="892893" y="251194"/>
            <a:ext cx="7121566" cy="175432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Projekt: </a:t>
            </a:r>
            <a:r>
              <a:rPr lang="pl-PL" sz="1800" b="0" i="0" u="none" strike="noStrike" kern="0" cap="none" spc="0" baseline="0">
                <a:solidFill>
                  <a:srgbClr val="FFFFFF"/>
                </a:solidFill>
                <a:uFillTx/>
                <a:latin typeface="Calibri"/>
                <a:ea typeface=""/>
                <a:cs typeface=""/>
              </a:rPr>
              <a:t>Z</a:t>
            </a:r>
            <a:r>
              <a:rPr lang="pl-PL" sz="1800" b="0" i="0" u="none" strike="noStrike" kern="1200" cap="none" spc="0" baseline="0">
                <a:solidFill>
                  <a:srgbClr val="FFFFFF"/>
                </a:solidFill>
                <a:uFillTx/>
                <a:latin typeface="Calibri"/>
                <a:ea typeface=""/>
                <a:cs typeface=""/>
              </a:rPr>
              <a:t>akup instrumentów dla Gminnej Orkiestry Dętej w Gorzkowicach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0" cap="none" spc="0" baseline="0">
              <a:solidFill>
                <a:srgbClr val="FFFFFF"/>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Grantobiorca</a:t>
            </a:r>
            <a:r>
              <a:rPr lang="pl-PL" sz="1800" b="1" i="0" u="none" strike="noStrike" kern="1200" cap="none" spc="0" baseline="0">
                <a:solidFill>
                  <a:srgbClr val="FFFFFF"/>
                </a:solidFill>
                <a:uFillTx/>
                <a:latin typeface="Calibri"/>
                <a:ea typeface=""/>
                <a:cs typeface=""/>
              </a:rPr>
              <a:t>: </a:t>
            </a:r>
            <a:r>
              <a:rPr lang="pl-PL" sz="1800" b="0" i="0" u="none" strike="noStrike" kern="1200" cap="none" spc="0" baseline="0">
                <a:solidFill>
                  <a:srgbClr val="FFFFFF"/>
                </a:solidFill>
                <a:uFillTx/>
                <a:latin typeface="Calibri"/>
                <a:ea typeface=""/>
                <a:cs typeface=""/>
              </a:rPr>
              <a:t>Gmina Gorzkowice (1/1/2017/G)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Dofinansowanie: </a:t>
            </a:r>
            <a:r>
              <a:rPr lang="pl-PL" sz="1800" b="0" i="0" u="none" strike="noStrike" kern="1200" cap="none" spc="0" baseline="0">
                <a:solidFill>
                  <a:srgbClr val="FFFFFF"/>
                </a:solidFill>
                <a:uFillTx/>
                <a:latin typeface="Calibri"/>
                <a:ea typeface=""/>
                <a:cs typeface=""/>
              </a:rPr>
              <a:t>40 000,00</a:t>
            </a:r>
            <a:r>
              <a:rPr lang="pl-PL" sz="1800" b="0" i="0" u="none" strike="noStrike" kern="0" cap="none" spc="0" baseline="0">
                <a:solidFill>
                  <a:srgbClr val="FFFFFF"/>
                </a:solidFill>
                <a:uFillTx/>
                <a:latin typeface="Calibri"/>
                <a:ea typeface=""/>
                <a:cs typeface=""/>
              </a:rPr>
              <a:t>zł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a typeface=""/>
              <a:cs typeface=""/>
            </a:endParaRPr>
          </a:p>
        </p:txBody>
      </p:sp>
      <p:sp>
        <p:nvSpPr>
          <p:cNvPr id="7" name="Snip Diagonal Corner Rectangle 12"/>
          <p:cNvSpPr/>
          <p:nvPr/>
        </p:nvSpPr>
        <p:spPr>
          <a:xfrm>
            <a:off x="892893" y="4544238"/>
            <a:ext cx="7149611" cy="2033982"/>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8" name="TextBox 15"/>
          <p:cNvSpPr txBox="1"/>
          <p:nvPr/>
        </p:nvSpPr>
        <p:spPr>
          <a:xfrm>
            <a:off x="1011207" y="4729093"/>
            <a:ext cx="6941018" cy="1477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Opis projektu: </a:t>
            </a:r>
            <a:r>
              <a:rPr lang="pl-PL" sz="1800" b="0" i="0" u="none" strike="noStrike" kern="1200" cap="none" spc="0" baseline="0">
                <a:solidFill>
                  <a:srgbClr val="FFFFFF"/>
                </a:solidFill>
                <a:uFillTx/>
                <a:latin typeface="Calibri"/>
                <a:ea typeface=""/>
                <a:cs typeface=""/>
              </a:rPr>
              <a:t>Operacja  polegała na zakupie instrumentów dętych członków Orkiestry Dętej z Gorzkowic.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Zakupione instrumenty: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Tuba Cerveny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ea typeface=""/>
                <a:cs typeface=""/>
              </a:rPr>
              <a:t>Suzafon Yamaha</a:t>
            </a:r>
          </a:p>
        </p:txBody>
      </p:sp>
      <p:pic>
        <p:nvPicPr>
          <p:cNvPr id="9" name="Obraz 9"/>
          <p:cNvPicPr>
            <a:picLocks noChangeAspect="1"/>
          </p:cNvPicPr>
          <p:nvPr/>
        </p:nvPicPr>
        <p:blipFill>
          <a:blip r:embed="rId3" cstate="print"/>
          <a:stretch>
            <a:fillRect/>
          </a:stretch>
        </p:blipFill>
        <p:spPr>
          <a:xfrm>
            <a:off x="8157947" y="120572"/>
            <a:ext cx="884051" cy="88405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2">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24036" y="3150277"/>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algn="ctr">
              <a:defRPr sz="1800" b="0" i="0" u="none" strike="noStrike" kern="0" cap="none" spc="0" baseline="0">
                <a:solidFill>
                  <a:srgbClr val="000000"/>
                </a:solidFill>
                <a:uFillTx/>
              </a:defRPr>
            </a:pPr>
            <a:endParaRPr lang="pl-PL" dirty="0">
              <a:solidFill>
                <a:srgbClr val="FFFFFF"/>
              </a:solidFil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pic>
        <p:nvPicPr>
          <p:cNvPr id="3" name="Obraz 7"/>
          <p:cNvPicPr>
            <a:picLocks noChangeAspect="1"/>
          </p:cNvPicPr>
          <p:nvPr/>
        </p:nvPicPr>
        <p:blipFill>
          <a:blip r:embed="rId3" cstate="print"/>
          <a:stretch>
            <a:fillRect/>
          </a:stretch>
        </p:blipFill>
        <p:spPr>
          <a:xfrm rot="16200004">
            <a:off x="140388" y="209113"/>
            <a:ext cx="490319" cy="490319"/>
          </a:xfrm>
          <a:prstGeom prst="rect">
            <a:avLst/>
          </a:prstGeom>
          <a:noFill/>
          <a:ln>
            <a:noFill/>
          </a:ln>
        </p:spPr>
      </p:pic>
      <p:pic>
        <p:nvPicPr>
          <p:cNvPr id="4" name="Obraz 7"/>
          <p:cNvPicPr>
            <a:picLocks noChangeAspect="1"/>
          </p:cNvPicPr>
          <p:nvPr/>
        </p:nvPicPr>
        <p:blipFill>
          <a:blip r:embed="rId4" cstate="print"/>
          <a:stretch>
            <a:fillRect/>
          </a:stretch>
        </p:blipFill>
        <p:spPr>
          <a:xfrm rot="5400013">
            <a:off x="1330465" y="-341651"/>
            <a:ext cx="3158493" cy="4082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8"/>
          <p:cNvPicPr>
            <a:picLocks noChangeAspect="1"/>
          </p:cNvPicPr>
          <p:nvPr/>
        </p:nvPicPr>
        <p:blipFill>
          <a:blip r:embed="rId5" cstate="print"/>
          <a:stretch>
            <a:fillRect/>
          </a:stretch>
        </p:blipFill>
        <p:spPr>
          <a:xfrm>
            <a:off x="4568945" y="3430078"/>
            <a:ext cx="4211324" cy="3158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3">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Snip Diagonal Corner Rectangle 12"/>
          <p:cNvSpPr/>
          <p:nvPr/>
        </p:nvSpPr>
        <p:spPr>
          <a:xfrm>
            <a:off x="820417" y="2594207"/>
            <a:ext cx="7382161" cy="4145505"/>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3" name="TextBox 15"/>
          <p:cNvSpPr txBox="1"/>
          <p:nvPr/>
        </p:nvSpPr>
        <p:spPr>
          <a:xfrm>
            <a:off x="982065" y="2716728"/>
            <a:ext cx="6496903" cy="350865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dirty="0">
                <a:solidFill>
                  <a:srgbClr val="FFFFFF"/>
                </a:solidFill>
                <a:uFillTx/>
                <a:latin typeface="Calibri"/>
                <a:ea typeface=""/>
                <a:cs typeface=""/>
              </a:rPr>
              <a:t>Opis projektu: </a:t>
            </a:r>
            <a:r>
              <a:rPr lang="pl-PL" sz="1700" b="0" i="0" u="none" strike="noStrike" kern="1200" cap="none" spc="0" baseline="0" dirty="0">
                <a:solidFill>
                  <a:srgbClr val="FFFFFF"/>
                </a:solidFill>
                <a:uFillTx/>
                <a:latin typeface="Calibri"/>
                <a:ea typeface=""/>
                <a:cs typeface=""/>
              </a:rPr>
              <a:t>Ogólnodostępny festyn plenerowy pn. " Warzywne Smaki </a:t>
            </a:r>
            <a:r>
              <a:rPr lang="pl-PL" sz="1700" b="0" i="0" u="none" strike="noStrike" kern="1200" cap="none" spc="0" baseline="0" dirty="0" smtClean="0">
                <a:solidFill>
                  <a:srgbClr val="FFFFFF"/>
                </a:solidFill>
                <a:uFillTx/>
                <a:latin typeface="Calibri"/>
                <a:ea typeface=""/>
                <a:cs typeface=""/>
              </a:rPr>
              <a:t>Regionu’’ </a:t>
            </a:r>
            <a:r>
              <a:rPr lang="pl-PL" sz="1700" b="0" i="0" u="none" strike="noStrike" kern="1200" cap="none" spc="0" baseline="0" dirty="0">
                <a:solidFill>
                  <a:srgbClr val="FFFFFF"/>
                </a:solidFill>
                <a:uFillTx/>
                <a:latin typeface="Calibri"/>
                <a:ea typeface=""/>
                <a:cs typeface=""/>
              </a:rPr>
              <a:t>odbył się na stadionie gminnym w Szydłowie . Podczas oficjalnego rozpoczęcia festynu osoba prowadząca nawiązała do warzyw i potraw regionalnych z nich wykonanych charakterystycznych dla Gminy Grabica. Po czym zaprosiła na bezpłatną degustację </a:t>
            </a:r>
            <a:r>
              <a:rPr lang="pl-PL" sz="1700" b="0" i="0" u="none" strike="noStrike" kern="1200" cap="none" spc="0" baseline="0" dirty="0" err="1">
                <a:solidFill>
                  <a:srgbClr val="FFFFFF"/>
                </a:solidFill>
                <a:uFillTx/>
                <a:latin typeface="Calibri"/>
                <a:ea typeface=""/>
                <a:cs typeface=""/>
              </a:rPr>
              <a:t>w.w</a:t>
            </a:r>
            <a:r>
              <a:rPr lang="pl-PL" sz="1700" b="0" i="0" u="none" strike="noStrike" kern="1200" cap="none" spc="0" baseline="0" dirty="0">
                <a:solidFill>
                  <a:srgbClr val="FFFFFF"/>
                </a:solidFill>
                <a:uFillTx/>
                <a:latin typeface="Calibri"/>
                <a:ea typeface=""/>
                <a:cs typeface=""/>
              </a:rPr>
              <a:t>. potraw oraz innych potraw charakterystycznych dla Gminy Grabica. Degustacji tych potraw towarzyszyły  występy lokalnych zespołów artystycznych (Zespołu folklorystycznego "</a:t>
            </a:r>
            <a:r>
              <a:rPr lang="pl-PL" sz="1700" b="0" i="0" u="none" strike="noStrike" kern="1200" cap="none" spc="0" baseline="0" dirty="0" err="1">
                <a:solidFill>
                  <a:srgbClr val="FFFFFF"/>
                </a:solidFill>
                <a:uFillTx/>
                <a:latin typeface="Calibri"/>
                <a:ea typeface=""/>
                <a:cs typeface=""/>
              </a:rPr>
              <a:t>Grabiczanie</a:t>
            </a:r>
            <a:r>
              <a:rPr lang="pl-PL" sz="1700" b="0" i="0" u="none" strike="noStrike" kern="1200" cap="none" spc="0" baseline="0" dirty="0">
                <a:solidFill>
                  <a:srgbClr val="FFFFFF"/>
                </a:solidFill>
                <a:uFillTx/>
                <a:latin typeface="Calibri"/>
                <a:ea typeface=""/>
                <a:cs typeface=""/>
              </a:rPr>
              <a:t>", dziecięcego zespołu tańca ludowego "</a:t>
            </a:r>
            <a:r>
              <a:rPr lang="pl-PL" sz="1700" b="0" i="0" u="none" strike="noStrike" kern="1200" cap="none" spc="0" baseline="0" dirty="0" err="1">
                <a:solidFill>
                  <a:srgbClr val="FFFFFF"/>
                </a:solidFill>
                <a:uFillTx/>
                <a:latin typeface="Calibri"/>
                <a:ea typeface=""/>
                <a:cs typeface=""/>
              </a:rPr>
              <a:t>Choberki</a:t>
            </a:r>
            <a:r>
              <a:rPr lang="pl-PL" sz="1700" b="0" i="0" u="none" strike="noStrike" kern="1200" cap="none" spc="0" baseline="0" dirty="0">
                <a:solidFill>
                  <a:srgbClr val="FFFFFF"/>
                </a:solidFill>
                <a:uFillTx/>
                <a:latin typeface="Calibri"/>
                <a:ea typeface=""/>
                <a:cs typeface=""/>
              </a:rPr>
              <a:t> i Młodzieżowej Orkiestry Dętej Gminy Grabica). Zespoły te wystąpiły bezpłatnie. Podczas festynu dzieci mogły bezpłatnie korzystać ze strefy rozrywki składającej się z min. 4 urządzeń pneumatycznych (dmuchane miasteczko). Kolejną atrakcją dla dzieci był zaprezentowany ze sceny 1 godzinny program rozrywkowo-edukacyjny.</a:t>
            </a:r>
            <a:r>
              <a:rPr lang="pl-PL" sz="1700" b="0" i="0" u="none" strike="noStrike" kern="1200" cap="none" spc="0" baseline="0" dirty="0">
                <a:solidFill>
                  <a:srgbClr val="000000"/>
                </a:solidFill>
                <a:uFillTx/>
                <a:latin typeface="Calibri"/>
                <a:ea typeface=""/>
                <a:cs typeface=""/>
              </a:rPr>
              <a:t> </a:t>
            </a:r>
            <a:endParaRPr lang="pl-PL" sz="1700" b="0" i="0" u="none" strike="noStrike" kern="1200" cap="none" spc="0" baseline="0" dirty="0">
              <a:solidFill>
                <a:srgbClr val="FFFFFF"/>
              </a:solidFill>
              <a:uFillTx/>
              <a:latin typeface="Calibri"/>
              <a:ea typeface=""/>
              <a:cs typeface=""/>
            </a:endParaRPr>
          </a:p>
        </p:txBody>
      </p:sp>
      <p:sp>
        <p:nvSpPr>
          <p:cNvPr id="4" name="Prostokąt zaokrąglony 6"/>
          <p:cNvSpPr/>
          <p:nvPr/>
        </p:nvSpPr>
        <p:spPr>
          <a:xfrm rot="16200004">
            <a:off x="-2914972" y="3157976"/>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algn="ctr">
              <a:defRPr sz="1800" b="0" i="0" u="none" strike="noStrike" kern="0" cap="none" spc="0" baseline="0">
                <a:solidFill>
                  <a:srgbClr val="000000"/>
                </a:solidFill>
                <a:uFillTx/>
              </a:defRPr>
            </a:pPr>
            <a:endParaRPr lang="pl-PL" dirty="0">
              <a:solidFill>
                <a:srgbClr val="FFFFFF"/>
              </a:solidFil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sp>
        <p:nvSpPr>
          <p:cNvPr id="5" name="Snip Diagonal Corner Rectangle 12"/>
          <p:cNvSpPr/>
          <p:nvPr/>
        </p:nvSpPr>
        <p:spPr>
          <a:xfrm>
            <a:off x="742876" y="128171"/>
            <a:ext cx="7314633" cy="117515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pic>
        <p:nvPicPr>
          <p:cNvPr id="6" name="Obraz 11"/>
          <p:cNvPicPr>
            <a:picLocks noChangeAspect="1"/>
          </p:cNvPicPr>
          <p:nvPr/>
        </p:nvPicPr>
        <p:blipFill>
          <a:blip r:embed="rId3" cstate="print"/>
          <a:stretch>
            <a:fillRect/>
          </a:stretch>
        </p:blipFill>
        <p:spPr>
          <a:xfrm>
            <a:off x="8147715" y="120572"/>
            <a:ext cx="884051" cy="884051"/>
          </a:xfrm>
          <a:prstGeom prst="rect">
            <a:avLst/>
          </a:prstGeom>
          <a:noFill/>
          <a:ln>
            <a:noFill/>
          </a:ln>
        </p:spPr>
      </p:pic>
      <p:sp>
        <p:nvSpPr>
          <p:cNvPr id="7" name="TextBox 14"/>
          <p:cNvSpPr txBox="1"/>
          <p:nvPr/>
        </p:nvSpPr>
        <p:spPr>
          <a:xfrm>
            <a:off x="950719" y="254084"/>
            <a:ext cx="7121566" cy="9233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a:solidFill>
                  <a:srgbClr val="FFFFFF"/>
                </a:solidFill>
                <a:uFillTx/>
                <a:latin typeface="Calibri"/>
                <a:ea typeface=""/>
                <a:cs typeface=""/>
              </a:rPr>
              <a:t>Projekt: </a:t>
            </a:r>
            <a:r>
              <a:rPr lang="pl-PL" sz="1800" b="0" i="0" u="none" strike="noStrike" kern="0" cap="none" spc="0" baseline="0" dirty="0">
                <a:solidFill>
                  <a:srgbClr val="FFFFFF"/>
                </a:solidFill>
                <a:uFillTx/>
                <a:latin typeface="Calibri"/>
                <a:ea typeface=""/>
                <a:cs typeface=""/>
              </a:rPr>
              <a:t>Festyn plenerowy pn. </a:t>
            </a:r>
            <a:r>
              <a:rPr lang="pl-PL" sz="1800" b="0" i="0" u="none" strike="noStrike" kern="0" cap="none" spc="0" baseline="0" dirty="0" smtClean="0">
                <a:solidFill>
                  <a:srgbClr val="FFFFFF"/>
                </a:solidFill>
                <a:uFillTx/>
                <a:latin typeface="Calibri"/>
                <a:ea typeface=""/>
                <a:cs typeface=""/>
              </a:rPr>
              <a:t>’’Warzywne </a:t>
            </a:r>
            <a:r>
              <a:rPr lang="pl-PL" sz="1800" b="0" i="0" u="none" strike="noStrike" kern="0" cap="none" spc="0" baseline="0" dirty="0">
                <a:solidFill>
                  <a:srgbClr val="FFFFFF"/>
                </a:solidFill>
                <a:uFillTx/>
                <a:latin typeface="Calibri"/>
                <a:ea typeface=""/>
                <a:cs typeface=""/>
              </a:rPr>
              <a:t>smaki regionu’’ (12/4/2017/G)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err="1">
                <a:solidFill>
                  <a:srgbClr val="FFFFFF"/>
                </a:solidFill>
                <a:uFillTx/>
                <a:latin typeface="Calibri"/>
                <a:ea typeface=""/>
                <a:cs typeface=""/>
              </a:rPr>
              <a:t>Grantobiorca</a:t>
            </a:r>
            <a:r>
              <a:rPr lang="pl-PL" sz="1800" b="1" i="0" u="none" strike="noStrike" kern="1200" cap="none" spc="0" baseline="0" dirty="0">
                <a:solidFill>
                  <a:srgbClr val="FFFFFF"/>
                </a:solidFill>
                <a:uFillTx/>
                <a:latin typeface="Calibri"/>
                <a:ea typeface=""/>
                <a:cs typeface=""/>
              </a:rPr>
              <a:t>: </a:t>
            </a:r>
            <a:r>
              <a:rPr lang="pl-PL" sz="1800" b="0" i="0" u="none" strike="noStrike" kern="1200" cap="none" spc="0" baseline="0" dirty="0">
                <a:solidFill>
                  <a:srgbClr val="FFFFFF"/>
                </a:solidFill>
                <a:uFillTx/>
                <a:latin typeface="Calibri"/>
                <a:ea typeface=""/>
                <a:cs typeface=""/>
              </a:rPr>
              <a:t>Gminny Związek Kółek i Organizacji Rolniczych w Grabicy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dirty="0">
                <a:solidFill>
                  <a:srgbClr val="FFFFFF"/>
                </a:solidFill>
                <a:uFillTx/>
                <a:latin typeface="Calibri"/>
                <a:ea typeface=""/>
                <a:cs typeface=""/>
              </a:rPr>
              <a:t>Dofinansowanie</a:t>
            </a:r>
            <a:r>
              <a:rPr lang="pl-PL" sz="1800" b="0" i="0" u="none" strike="noStrike" kern="0" cap="none" spc="0" baseline="0" dirty="0">
                <a:solidFill>
                  <a:srgbClr val="FFFFFF"/>
                </a:solidFill>
                <a:uFillTx/>
                <a:latin typeface="Calibri"/>
                <a:ea typeface=""/>
                <a:cs typeface=""/>
              </a:rPr>
              <a:t>: 30 000,00zł</a:t>
            </a:r>
            <a:endParaRPr lang="pl-PL" sz="1800" b="0" i="0" u="none" strike="noStrike" kern="1200" cap="none" spc="0" baseline="0" dirty="0">
              <a:solidFill>
                <a:srgbClr val="FFFFFF"/>
              </a:solidFill>
              <a:uFillTx/>
              <a:latin typeface="Calibri"/>
              <a:ea typeface=""/>
              <a:cs typeface=""/>
            </a:endParaRPr>
          </a:p>
        </p:txBody>
      </p:sp>
      <p:sp>
        <p:nvSpPr>
          <p:cNvPr id="8" name="Snip Diagonal Corner Rectangle 12"/>
          <p:cNvSpPr/>
          <p:nvPr/>
        </p:nvSpPr>
        <p:spPr>
          <a:xfrm>
            <a:off x="775786" y="1338251"/>
            <a:ext cx="7314633" cy="1168365"/>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3 1"/>
              <a:gd name="f27" fmla="*/ f25 f4 1"/>
              <a:gd name="f28" fmla="*/ f26 1 100000"/>
              <a:gd name="f29" fmla="*/ f27 1 100000"/>
              <a:gd name="f30" fmla="+- f18 0 f28"/>
              <a:gd name="f31" fmla="+- f19 0 f28"/>
              <a:gd name="f32" fmla="+- f18 0 f29"/>
              <a:gd name="f33" fmla="+- f19 0 f29"/>
              <a:gd name="f34" fmla="+- f28 0 f29"/>
              <a:gd name="f35" fmla="*/ f28 f15 1"/>
              <a:gd name="f36" fmla="*/ f29 f15 1"/>
              <a:gd name="f37" fmla="?: f34 f28 f29"/>
              <a:gd name="f38" fmla="*/ f32 f15 1"/>
              <a:gd name="f39" fmla="*/ f31 f15 1"/>
              <a:gd name="f40" fmla="*/ f30 f15 1"/>
              <a:gd name="f41" fmla="*/ f33 f15 1"/>
              <a:gd name="f42" fmla="*/ f37 1 2"/>
              <a:gd name="f43" fmla="+- f18 0 f42"/>
              <a:gd name="f44" fmla="+- f19 0 f42"/>
              <a:gd name="f45" fmla="*/ f42 f15 1"/>
              <a:gd name="f46" fmla="*/ f43 f15 1"/>
              <a:gd name="f47" fmla="*/ f44 f15 1"/>
            </a:gdLst>
            <a:ahLst/>
            <a:cxnLst>
              <a:cxn ang="3cd4">
                <a:pos x="hc" y="t"/>
              </a:cxn>
              <a:cxn ang="0">
                <a:pos x="r" y="vc"/>
              </a:cxn>
              <a:cxn ang="cd4">
                <a:pos x="hc" y="b"/>
              </a:cxn>
              <a:cxn ang="cd2">
                <a:pos x="l" y="vc"/>
              </a:cxn>
            </a:cxnLst>
            <a:rect l="f45" t="f45" r="f46" b="f47"/>
            <a:pathLst>
              <a:path>
                <a:moveTo>
                  <a:pt x="f35" y="f20"/>
                </a:moveTo>
                <a:lnTo>
                  <a:pt x="f38" y="f20"/>
                </a:lnTo>
                <a:lnTo>
                  <a:pt x="f23" y="f36"/>
                </a:lnTo>
                <a:lnTo>
                  <a:pt x="f23" y="f39"/>
                </a:lnTo>
                <a:lnTo>
                  <a:pt x="f40" y="f24"/>
                </a:lnTo>
                <a:lnTo>
                  <a:pt x="f36" y="f24"/>
                </a:lnTo>
                <a:lnTo>
                  <a:pt x="f20" y="f41"/>
                </a:lnTo>
                <a:lnTo>
                  <a:pt x="f20" y="f35"/>
                </a:lnTo>
                <a:close/>
              </a:path>
            </a:pathLst>
          </a:custGeom>
          <a:gradFill>
            <a:gsLst>
              <a:gs pos="0">
                <a:srgbClr val="000000">
                  <a:alpha val="49000"/>
                </a:srgbClr>
              </a:gs>
              <a:gs pos="100000">
                <a:srgbClr val="000000">
                  <a:alpha val="15000"/>
                </a:srgbClr>
              </a:gs>
            </a:gsLst>
            <a:lin ang="0"/>
          </a:gradFill>
          <a:ln>
            <a:noFill/>
            <a:prstDash val="solid"/>
          </a:ln>
        </p:spPr>
        <p:txBody>
          <a:bodyPr vert="horz" wrap="square" lIns="91440" tIns="45720" rIns="91440" bIns="45720" anchor="ctr" anchorCtr="1"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
              <a:cs typeface=""/>
            </a:endParaRPr>
          </a:p>
        </p:txBody>
      </p:sp>
      <p:sp>
        <p:nvSpPr>
          <p:cNvPr id="9" name="TextBox 14"/>
          <p:cNvSpPr txBox="1"/>
          <p:nvPr/>
        </p:nvSpPr>
        <p:spPr>
          <a:xfrm>
            <a:off x="935943" y="1460763"/>
            <a:ext cx="7121566" cy="9233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0" cap="none" spc="0" baseline="0">
                <a:solidFill>
                  <a:srgbClr val="FFFFFF"/>
                </a:solidFill>
                <a:uFillTx/>
                <a:latin typeface="Calibri"/>
                <a:ea typeface=""/>
                <a:cs typeface=""/>
              </a:rPr>
              <a:t>Cel projektu: </a:t>
            </a:r>
            <a:r>
              <a:rPr lang="pl-PL" sz="1800" b="0" i="0" u="none" strike="noStrike" kern="0" cap="none" spc="0" baseline="0">
                <a:solidFill>
                  <a:srgbClr val="FFFFFF"/>
                </a:solidFill>
                <a:uFillTx/>
                <a:latin typeface="Calibri"/>
                <a:ea typeface=""/>
                <a:cs typeface=""/>
              </a:rPr>
              <a:t>Aktywizacja mieszkańców obszaru LGD ,,BUD-UJ RAZEM’’,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ea typeface=""/>
                <a:cs typeface=""/>
              </a:rPr>
              <a:t>w tym społeczności Gminy Grabica oraz kultywowanie miejscowych tradycji.</a:t>
            </a:r>
            <a:endParaRPr lang="pl-PL" sz="1800" b="0" i="0" u="none" strike="noStrike" kern="1200" cap="none" spc="0" baseline="0">
              <a:solidFill>
                <a:srgbClr val="FFFFFF"/>
              </a:solidFill>
              <a:uFillTx/>
              <a:latin typeface="Calibri"/>
              <a:ea typeface=""/>
              <a:cs typeface=""/>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4">
    <p:bg>
      <p:bgPr>
        <a:gradFill>
          <a:gsLst>
            <a:gs pos="0">
              <a:srgbClr val="10253F"/>
            </a:gs>
            <a:gs pos="100000">
              <a:srgbClr val="558ED5"/>
            </a:gs>
          </a:gsLst>
          <a:lin ang="16200000"/>
        </a:gradFill>
        <a:effectLst/>
      </p:bgPr>
    </p:bg>
    <p:spTree>
      <p:nvGrpSpPr>
        <p:cNvPr id="1" name=""/>
        <p:cNvGrpSpPr/>
        <p:nvPr/>
      </p:nvGrpSpPr>
      <p:grpSpPr>
        <a:xfrm>
          <a:off x="0" y="0"/>
          <a:ext cx="0" cy="0"/>
          <a:chOff x="0" y="0"/>
          <a:chExt cx="0" cy="0"/>
        </a:xfrm>
      </p:grpSpPr>
      <p:sp>
        <p:nvSpPr>
          <p:cNvPr id="2" name="Prostokąt zaokrąglony 6"/>
          <p:cNvSpPr/>
          <p:nvPr/>
        </p:nvSpPr>
        <p:spPr>
          <a:xfrm rot="16200004">
            <a:off x="-2911274" y="3169159"/>
            <a:ext cx="6619167" cy="5595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endParaRPr lang="pl-PL" dirty="0" smtClean="0">
              <a:solidFill>
                <a:srgbClr val="FFFFFF"/>
              </a:solidFill>
            </a:endParaRPr>
          </a:p>
          <a:p>
            <a:pPr algn="ctr">
              <a:defRPr sz="1800" b="0" i="0" u="none" strike="noStrike" kern="0" cap="none" spc="0" baseline="0">
                <a:solidFill>
                  <a:srgbClr val="000000"/>
                </a:solidFill>
                <a:uFillTx/>
              </a:defRPr>
            </a:pPr>
            <a:r>
              <a:rPr lang="pl-PL" dirty="0" smtClean="0">
                <a:solidFill>
                  <a:srgbClr val="FFFFFF"/>
                </a:solidFill>
              </a:rPr>
              <a:t>PROJEKT </a:t>
            </a:r>
            <a:r>
              <a:rPr lang="pl-PL" dirty="0">
                <a:solidFill>
                  <a:srgbClr val="FFFFFF"/>
                </a:solidFill>
              </a:rPr>
              <a:t>GRANTOWY</a:t>
            </a:r>
          </a:p>
          <a:p>
            <a:pPr algn="ctr">
              <a:defRPr sz="1800" b="0" i="0" u="none" strike="noStrike" kern="0" cap="none" spc="0" baseline="0">
                <a:solidFill>
                  <a:srgbClr val="000000"/>
                </a:solidFill>
                <a:uFillTx/>
              </a:defRPr>
            </a:pPr>
            <a:endParaRPr lang="pl-PL" dirty="0" smtClean="0">
              <a:solidFill>
                <a:srgbClr val="FFFFFF"/>
              </a:solidFil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FFFFFF"/>
              </a:solidFill>
              <a:uFillTx/>
              <a:latin typeface="Calibri"/>
              <a:ea typeface=""/>
              <a:cs typeface=""/>
            </a:endParaRPr>
          </a:p>
        </p:txBody>
      </p:sp>
      <p:pic>
        <p:nvPicPr>
          <p:cNvPr id="3" name="Obraz 10"/>
          <p:cNvPicPr>
            <a:picLocks noChangeAspect="1"/>
          </p:cNvPicPr>
          <p:nvPr/>
        </p:nvPicPr>
        <p:blipFill>
          <a:blip r:embed="rId3" cstate="print"/>
          <a:stretch>
            <a:fillRect/>
          </a:stretch>
        </p:blipFill>
        <p:spPr>
          <a:xfrm>
            <a:off x="4987667" y="139354"/>
            <a:ext cx="3883374" cy="2572106"/>
          </a:xfrm>
          <a:prstGeom prst="rect">
            <a:avLst/>
          </a:prstGeom>
          <a:solidFill>
            <a:srgbClr val="EDEDED"/>
          </a:solidFill>
          <a:ln w="9528">
            <a:solidFill>
              <a:srgbClr val="ED7D31"/>
            </a:solidFill>
            <a:prstDash val="solid"/>
            <a:miter/>
          </a:ln>
          <a:effectLst>
            <a:glow rad="228600">
              <a:schemeClr val="accent6">
                <a:satMod val="175000"/>
                <a:alpha val="40000"/>
              </a:schemeClr>
            </a:glow>
          </a:effectLst>
        </p:spPr>
      </p:pic>
      <p:pic>
        <p:nvPicPr>
          <p:cNvPr id="4" name="Obraz 10"/>
          <p:cNvPicPr>
            <a:picLocks noChangeAspect="1"/>
          </p:cNvPicPr>
          <p:nvPr/>
        </p:nvPicPr>
        <p:blipFill>
          <a:blip r:embed="rId4" cstate="print"/>
          <a:stretch>
            <a:fillRect/>
          </a:stretch>
        </p:blipFill>
        <p:spPr>
          <a:xfrm rot="16200004">
            <a:off x="157926" y="256982"/>
            <a:ext cx="430472" cy="430472"/>
          </a:xfrm>
          <a:prstGeom prst="rect">
            <a:avLst/>
          </a:prstGeom>
          <a:noFill/>
          <a:ln>
            <a:noFill/>
          </a:ln>
        </p:spPr>
      </p:pic>
      <p:pic>
        <p:nvPicPr>
          <p:cNvPr id="5" name="Obraz 7"/>
          <p:cNvPicPr>
            <a:picLocks noChangeAspect="1"/>
          </p:cNvPicPr>
          <p:nvPr/>
        </p:nvPicPr>
        <p:blipFill>
          <a:blip r:embed="rId5" cstate="print"/>
          <a:stretch>
            <a:fillRect/>
          </a:stretch>
        </p:blipFill>
        <p:spPr>
          <a:xfrm>
            <a:off x="767785" y="120545"/>
            <a:ext cx="3886382" cy="2590924"/>
          </a:xfrm>
          <a:prstGeom prst="rect">
            <a:avLst/>
          </a:prstGeom>
          <a:solidFill>
            <a:srgbClr val="EDEDED"/>
          </a:solidFill>
          <a:ln w="9528">
            <a:solidFill>
              <a:srgbClr val="ED7D31"/>
            </a:solidFill>
            <a:prstDash val="solid"/>
            <a:miter/>
          </a:ln>
          <a:effectLst>
            <a:glow rad="228600">
              <a:schemeClr val="accent6">
                <a:satMod val="175000"/>
                <a:alpha val="40000"/>
              </a:schemeClr>
            </a:glow>
          </a:effectLst>
        </p:spPr>
      </p:pic>
      <p:pic>
        <p:nvPicPr>
          <p:cNvPr id="6" name="Obraz 8"/>
          <p:cNvPicPr>
            <a:picLocks noChangeAspect="1"/>
          </p:cNvPicPr>
          <p:nvPr/>
        </p:nvPicPr>
        <p:blipFill>
          <a:blip r:embed="rId6" cstate="print"/>
          <a:stretch>
            <a:fillRect/>
          </a:stretch>
        </p:blipFill>
        <p:spPr>
          <a:xfrm>
            <a:off x="767785" y="3848535"/>
            <a:ext cx="3886382" cy="2590924"/>
          </a:xfrm>
          <a:prstGeom prst="rect">
            <a:avLst/>
          </a:prstGeom>
          <a:solidFill>
            <a:srgbClr val="EDEDED"/>
          </a:solidFill>
          <a:ln w="9528">
            <a:solidFill>
              <a:srgbClr val="ED7D31"/>
            </a:solidFill>
            <a:prstDash val="solid"/>
            <a:miter/>
          </a:ln>
          <a:effectLst>
            <a:glow rad="228600">
              <a:schemeClr val="accent6">
                <a:satMod val="175000"/>
                <a:alpha val="40000"/>
              </a:schemeClr>
            </a:glow>
          </a:effectLst>
        </p:spPr>
      </p:pic>
      <p:pic>
        <p:nvPicPr>
          <p:cNvPr id="7" name="Obraz 9"/>
          <p:cNvPicPr>
            <a:picLocks noChangeAspect="1"/>
          </p:cNvPicPr>
          <p:nvPr/>
        </p:nvPicPr>
        <p:blipFill>
          <a:blip r:embed="rId7" cstate="print"/>
          <a:stretch>
            <a:fillRect/>
          </a:stretch>
        </p:blipFill>
        <p:spPr>
          <a:xfrm>
            <a:off x="5050697" y="3848535"/>
            <a:ext cx="3886382" cy="2590924"/>
          </a:xfrm>
          <a:prstGeom prst="rect">
            <a:avLst/>
          </a:prstGeom>
          <a:solidFill>
            <a:srgbClr val="EDEDED"/>
          </a:solidFill>
          <a:ln w="9528">
            <a:solidFill>
              <a:srgbClr val="ED7D31"/>
            </a:solidFill>
            <a:prstDash val="solid"/>
            <a:miter/>
          </a:ln>
          <a:effectLst>
            <a:glow rad="228600">
              <a:schemeClr val="accent6">
                <a:satMod val="175000"/>
                <a:alpha val="40000"/>
              </a:schemeClr>
            </a:glo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_Office Them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Animowany%20obraz%20góry%20powiększający%20się%20i%20kurczący%20na%20slajdzie</Template>
  <TotalTime>1675</TotalTime>
  <Words>1497</Words>
  <Application>Microsoft Office PowerPoint</Application>
  <PresentationFormat>Pokaz na ekranie (4:3)</PresentationFormat>
  <Paragraphs>141</Paragraphs>
  <Slides>27</Slides>
  <Notes>27</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27</vt:i4>
      </vt:variant>
    </vt:vector>
  </HeadingPairs>
  <TitlesOfParts>
    <vt:vector size="30" baseType="lpstr">
      <vt:lpstr>Arial</vt:lpstr>
      <vt:lpstr>Calibri</vt:lpstr>
      <vt:lpstr>10_Office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lap</dc:creator>
  <cp:lastModifiedBy>lap</cp:lastModifiedBy>
  <cp:revision>128</cp:revision>
  <dcterms:created xsi:type="dcterms:W3CDTF">2018-10-05T09:03:34Z</dcterms:created>
  <dcterms:modified xsi:type="dcterms:W3CDTF">2018-12-12T09:22:01Z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TC018814319991</vt:lpwstr>
  </property>
</Properties>
</file>